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8" r:id="rId4"/>
    <p:sldId id="274" r:id="rId5"/>
    <p:sldId id="276" r:id="rId6"/>
    <p:sldId id="266" r:id="rId7"/>
    <p:sldId id="269" r:id="rId8"/>
    <p:sldId id="271" r:id="rId9"/>
    <p:sldId id="272" r:id="rId10"/>
    <p:sldId id="273" r:id="rId11"/>
    <p:sldId id="270" r:id="rId12"/>
    <p:sldId id="275" r:id="rId13"/>
    <p:sldId id="27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250">
        <p14:glitter pattern="hexago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11/12/2014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glitter pattern="hexago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glitter pattern="hexago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slow" p14:dur="2250">
        <p14:glitter pattern="hexago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glitter pattern="hexago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slow" p14:dur="2250">
        <p14:glitter pattern="hexago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glitter pattern="hexagon"/>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glitter pattern="hexagon"/>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glitter pattern="hexago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glitter pattern="hexago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glitter pattern="hexago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glitter pattern="hexago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glitter pattern="hexago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glitter pattern="hexago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glitter pattern="hexago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glitter pattern="hexago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glitter pattern="hexago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11/12/2014</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mc:AlternateContent xmlns:mc="http://schemas.openxmlformats.org/markup-compatibility/2006" xmlns:p14="http://schemas.microsoft.com/office/powerpoint/2010/main">
    <mc:Choice Requires="p14">
      <p:transition spd="slow" p14:dur="2250">
        <p14:glitter pattern="hexagon"/>
      </p:transition>
    </mc:Choice>
    <mc:Fallback xmlns="">
      <p:transition spd="slow">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myfriendagain.com/faq/faq.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Cloning</a:t>
            </a:r>
            <a:endParaRPr lang="en-US" dirty="0"/>
          </a:p>
        </p:txBody>
      </p:sp>
      <p:sp>
        <p:nvSpPr>
          <p:cNvPr id="3" name="Subtitle 2"/>
          <p:cNvSpPr>
            <a:spLocks noGrp="1"/>
          </p:cNvSpPr>
          <p:nvPr>
            <p:ph type="subTitle" idx="1"/>
          </p:nvPr>
        </p:nvSpPr>
        <p:spPr/>
        <p:txBody>
          <a:bodyPr/>
          <a:lstStyle/>
          <a:p>
            <a:r>
              <a:rPr lang="en-US" dirty="0" smtClean="0"/>
              <a:t>By Ben </a:t>
            </a:r>
            <a:r>
              <a:rPr lang="en-US" dirty="0" smtClean="0"/>
              <a:t>Calabrese, Samuel Salazar, and</a:t>
            </a:r>
          </a:p>
          <a:p>
            <a:r>
              <a:rPr lang="en-US" dirty="0" smtClean="0"/>
              <a:t>Carson Broyles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7155" y="1257300"/>
            <a:ext cx="4800600" cy="4800600"/>
          </a:xfrm>
          <a:prstGeom prst="rect">
            <a:avLst/>
          </a:prstGeom>
        </p:spPr>
      </p:pic>
    </p:spTree>
    <p:extLst>
      <p:ext uri="{BB962C8B-B14F-4D97-AF65-F5344CB8AC3E}">
        <p14:creationId xmlns:p14="http://schemas.microsoft.com/office/powerpoint/2010/main" val="3098539586"/>
      </p:ext>
    </p:extLst>
  </p:cSld>
  <p:clrMapOvr>
    <a:masterClrMapping/>
  </p:clrMapOvr>
  <mc:AlternateContent xmlns:mc="http://schemas.openxmlformats.org/markup-compatibility/2006" xmlns:p14="http://schemas.microsoft.com/office/powerpoint/2010/main">
    <mc:Choice Requires="p14">
      <p:transition spd="slow" p14:dur="2250">
        <p14:glitter pattern="hexago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97" y="252217"/>
            <a:ext cx="8534400" cy="1507067"/>
          </a:xfrm>
        </p:spPr>
        <p:txBody>
          <a:bodyPr/>
          <a:lstStyle/>
          <a:p>
            <a:r>
              <a:rPr lang="en-US" dirty="0" smtClean="0"/>
              <a:t>People Promoting Cloning</a:t>
            </a:r>
            <a:endParaRPr lang="en-US" dirty="0"/>
          </a:p>
        </p:txBody>
      </p:sp>
      <p:sp>
        <p:nvSpPr>
          <p:cNvPr id="4" name="TextBox 3"/>
          <p:cNvSpPr txBox="1"/>
          <p:nvPr/>
        </p:nvSpPr>
        <p:spPr>
          <a:xfrm>
            <a:off x="593558" y="2342147"/>
            <a:ext cx="7170821" cy="1754326"/>
          </a:xfrm>
          <a:prstGeom prst="rect">
            <a:avLst/>
          </a:prstGeom>
          <a:noFill/>
        </p:spPr>
        <p:txBody>
          <a:bodyPr wrap="square" rtlCol="0">
            <a:spAutoFit/>
          </a:bodyPr>
          <a:lstStyle/>
          <a:p>
            <a:r>
              <a:rPr lang="en-US" dirty="0" smtClean="0">
                <a:solidFill>
                  <a:prstClr val="white"/>
                </a:solidFill>
              </a:rPr>
              <a:t>Companies like ViaGen, </a:t>
            </a:r>
            <a:r>
              <a:rPr lang="en-US" dirty="0" smtClean="0"/>
              <a:t>PERPETUATE</a:t>
            </a:r>
            <a:r>
              <a:rPr lang="en-US" dirty="0"/>
              <a:t>, and </a:t>
            </a:r>
            <a:r>
              <a:rPr lang="en-US" dirty="0" smtClean="0"/>
              <a:t>Cyagra are using to their advantage to either cloning animals for the use of milking, providing meat to retail stores, or just simply taking part in the continuous research for cloning.</a:t>
            </a:r>
            <a:endParaRPr lang="en-US" dirty="0" smtClean="0">
              <a:solidFill>
                <a:prstClr val="white"/>
              </a:solidFill>
            </a:endParaRPr>
          </a:p>
          <a:p>
            <a:endParaRPr lang="en-US" dirty="0">
              <a:solidFill>
                <a:prstClr val="white"/>
              </a:solidFill>
            </a:endParaRPr>
          </a:p>
          <a:p>
            <a:endParaRPr lang="en-US" dirty="0">
              <a:solidFill>
                <a:prstClr val="white"/>
              </a:solidFill>
            </a:endParaRPr>
          </a:p>
        </p:txBody>
      </p:sp>
    </p:spTree>
    <p:extLst>
      <p:ext uri="{BB962C8B-B14F-4D97-AF65-F5344CB8AC3E}">
        <p14:creationId xmlns:p14="http://schemas.microsoft.com/office/powerpoint/2010/main" val="1558961762"/>
      </p:ext>
    </p:extLst>
  </p:cSld>
  <p:clrMapOvr>
    <a:masterClrMapping/>
  </p:clrMapOvr>
  <mc:AlternateContent xmlns:mc="http://schemas.openxmlformats.org/markup-compatibility/2006" xmlns:p14="http://schemas.microsoft.com/office/powerpoint/2010/main">
    <mc:Choice Requires="p14">
      <p:transition spd="slow" p14:dur="225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97" y="252217"/>
            <a:ext cx="8534400" cy="1507067"/>
          </a:xfrm>
        </p:spPr>
        <p:txBody>
          <a:bodyPr/>
          <a:lstStyle/>
          <a:p>
            <a:r>
              <a:rPr lang="en-US" dirty="0" smtClean="0"/>
              <a:t>People demoting Cloning</a:t>
            </a:r>
            <a:endParaRPr lang="en-US" dirty="0"/>
          </a:p>
        </p:txBody>
      </p:sp>
      <p:sp>
        <p:nvSpPr>
          <p:cNvPr id="4" name="TextBox 3"/>
          <p:cNvSpPr txBox="1"/>
          <p:nvPr/>
        </p:nvSpPr>
        <p:spPr>
          <a:xfrm>
            <a:off x="593558" y="2342147"/>
            <a:ext cx="7170821" cy="2308324"/>
          </a:xfrm>
          <a:prstGeom prst="rect">
            <a:avLst/>
          </a:prstGeom>
          <a:noFill/>
        </p:spPr>
        <p:txBody>
          <a:bodyPr wrap="square" rtlCol="0">
            <a:spAutoFit/>
          </a:bodyPr>
          <a:lstStyle/>
          <a:p>
            <a:r>
              <a:rPr lang="en-US" dirty="0" smtClean="0">
                <a:solidFill>
                  <a:prstClr val="white"/>
                </a:solidFill>
              </a:rPr>
              <a:t>There are many people who very much disapprove of cloning, some even fear the reality of human cloning.</a:t>
            </a:r>
          </a:p>
          <a:p>
            <a:endParaRPr lang="en-US" dirty="0">
              <a:solidFill>
                <a:prstClr val="white"/>
              </a:solidFill>
            </a:endParaRPr>
          </a:p>
          <a:p>
            <a:r>
              <a:rPr lang="en-US" dirty="0" smtClean="0">
                <a:solidFill>
                  <a:prstClr val="white"/>
                </a:solidFill>
              </a:rPr>
              <a:t>Many believe that cloning is against God’s will, as an average person would be “playing God” or creating human beings without souls.</a:t>
            </a:r>
          </a:p>
          <a:p>
            <a:endParaRPr lang="en-US" dirty="0">
              <a:solidFill>
                <a:prstClr val="white"/>
              </a:solidFill>
            </a:endParaRPr>
          </a:p>
          <a:p>
            <a:endParaRPr lang="en-US" dirty="0" smtClean="0">
              <a:solidFill>
                <a:prstClr val="white"/>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1715" y="3731742"/>
            <a:ext cx="4130383" cy="2716040"/>
          </a:xfrm>
          <a:prstGeom prst="rect">
            <a:avLst/>
          </a:prstGeom>
        </p:spPr>
      </p:pic>
    </p:spTree>
    <p:extLst>
      <p:ext uri="{BB962C8B-B14F-4D97-AF65-F5344CB8AC3E}">
        <p14:creationId xmlns:p14="http://schemas.microsoft.com/office/powerpoint/2010/main" val="3349669435"/>
      </p:ext>
    </p:extLst>
  </p:cSld>
  <p:clrMapOvr>
    <a:masterClrMapping/>
  </p:clrMapOvr>
  <mc:AlternateContent xmlns:mc="http://schemas.openxmlformats.org/markup-compatibility/2006" xmlns:p14="http://schemas.microsoft.com/office/powerpoint/2010/main">
    <mc:Choice Requires="p14">
      <p:transition spd="slow" p14:dur="225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500"/>
                                        <p:tgtEl>
                                          <p:spTgt spid="4">
                                            <p:txEl>
                                              <p:pRg st="2" end="2"/>
                                            </p:txEl>
                                          </p:spTgt>
                                        </p:tgtEl>
                                      </p:cBhvr>
                                    </p:animEffect>
                                    <p:anim calcmode="lin" valueType="num">
                                      <p:cBhvr>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97" y="252217"/>
            <a:ext cx="8534400" cy="1507067"/>
          </a:xfrm>
        </p:spPr>
        <p:txBody>
          <a:bodyPr/>
          <a:lstStyle/>
          <a:p>
            <a:r>
              <a:rPr lang="en-US" dirty="0" smtClean="0"/>
              <a:t>Future of Cloning</a:t>
            </a:r>
            <a:endParaRPr lang="en-US" dirty="0"/>
          </a:p>
        </p:txBody>
      </p:sp>
      <p:sp>
        <p:nvSpPr>
          <p:cNvPr id="4" name="TextBox 3"/>
          <p:cNvSpPr txBox="1"/>
          <p:nvPr/>
        </p:nvSpPr>
        <p:spPr>
          <a:xfrm>
            <a:off x="593558" y="2342147"/>
            <a:ext cx="7283116" cy="2308324"/>
          </a:xfrm>
          <a:prstGeom prst="rect">
            <a:avLst/>
          </a:prstGeom>
          <a:noFill/>
        </p:spPr>
        <p:txBody>
          <a:bodyPr wrap="square" rtlCol="0">
            <a:spAutoFit/>
          </a:bodyPr>
          <a:lstStyle/>
          <a:p>
            <a:r>
              <a:rPr lang="en-US" dirty="0" smtClean="0">
                <a:solidFill>
                  <a:prstClr val="white"/>
                </a:solidFill>
              </a:rPr>
              <a:t>Clones will most likely lack important nutrients when cloned, and will have to visit a pharmacy to get the nutrients the clones were missing.</a:t>
            </a:r>
          </a:p>
          <a:p>
            <a:endParaRPr lang="en-US" dirty="0">
              <a:solidFill>
                <a:prstClr val="white"/>
              </a:solidFill>
            </a:endParaRPr>
          </a:p>
          <a:p>
            <a:endParaRPr lang="en-US" dirty="0" smtClean="0">
              <a:solidFill>
                <a:prstClr val="white"/>
              </a:solidFill>
            </a:endParaRPr>
          </a:p>
          <a:p>
            <a:endParaRPr lang="en-US" dirty="0" smtClean="0">
              <a:solidFill>
                <a:prstClr val="white"/>
              </a:solidFill>
            </a:endParaRPr>
          </a:p>
          <a:p>
            <a:r>
              <a:rPr lang="en-US" dirty="0" smtClean="0">
                <a:solidFill>
                  <a:prstClr val="white"/>
                </a:solidFill>
              </a:rPr>
              <a:t>Sir John Gurdon claims that, within 50 years, human cloning will become possible. The subject of the matter </a:t>
            </a:r>
            <a:r>
              <a:rPr lang="en-US" dirty="0" smtClean="0">
                <a:solidFill>
                  <a:prstClr val="white"/>
                </a:solidFill>
              </a:rPr>
              <a:t>is </a:t>
            </a:r>
            <a:r>
              <a:rPr lang="en-US" dirty="0">
                <a:solidFill>
                  <a:prstClr val="white"/>
                </a:solidFill>
              </a:rPr>
              <a:t>very </a:t>
            </a:r>
            <a:r>
              <a:rPr lang="en-US" dirty="0" smtClean="0">
                <a:solidFill>
                  <a:prstClr val="white"/>
                </a:solidFill>
              </a:rPr>
              <a:t>controversial.</a:t>
            </a:r>
            <a:endParaRPr lang="en-US" dirty="0">
              <a:solidFill>
                <a:prstClr val="white"/>
              </a:solidFill>
            </a:endParaRPr>
          </a:p>
        </p:txBody>
      </p:sp>
    </p:spTree>
    <p:extLst>
      <p:ext uri="{BB962C8B-B14F-4D97-AF65-F5344CB8AC3E}">
        <p14:creationId xmlns:p14="http://schemas.microsoft.com/office/powerpoint/2010/main" val="3180237331"/>
      </p:ext>
    </p:extLst>
  </p:cSld>
  <p:clrMapOvr>
    <a:masterClrMapping/>
  </p:clrMapOvr>
  <mc:AlternateContent xmlns:mc="http://schemas.openxmlformats.org/markup-compatibility/2006" xmlns:p14="http://schemas.microsoft.com/office/powerpoint/2010/main">
    <mc:Choice Requires="p14">
      <p:transition spd="slow" p14:dur="225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500"/>
                                        <p:tgtEl>
                                          <p:spTgt spid="4">
                                            <p:txEl>
                                              <p:pRg st="4" end="4"/>
                                            </p:txEl>
                                          </p:spTgt>
                                        </p:tgtEl>
                                      </p:cBhvr>
                                    </p:animEffect>
                                    <p:anim calcmode="lin" valueType="num">
                                      <p:cBhvr>
                                        <p:cTn id="1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smtClean="0"/>
              <a:t>www.technologyreview.com/view/411834/the-dark-side-of-cloning/</a:t>
            </a:r>
          </a:p>
          <a:p>
            <a:pPr>
              <a:buFont typeface="Wingdings" panose="05000000000000000000" pitchFamily="2" charset="2"/>
              <a:buChar char="q"/>
            </a:pPr>
            <a:r>
              <a:rPr lang="en-US" dirty="0">
                <a:hlinkClick r:id="rId2"/>
              </a:rPr>
              <a:t>http://</a:t>
            </a:r>
            <a:r>
              <a:rPr lang="en-US" dirty="0" smtClean="0">
                <a:hlinkClick r:id="rId2"/>
              </a:rPr>
              <a:t>myfriendagain.com/faq/faq.htm</a:t>
            </a:r>
            <a:endParaRPr lang="en-US" dirty="0" smtClean="0"/>
          </a:p>
          <a:p>
            <a:pPr>
              <a:buFont typeface="Wingdings" panose="05000000000000000000" pitchFamily="2" charset="2"/>
              <a:buChar char="q"/>
            </a:pPr>
            <a:r>
              <a:rPr lang="en-US" dirty="0" smtClean="0"/>
              <a:t>Staff.lib.msu.edu/</a:t>
            </a:r>
            <a:r>
              <a:rPr lang="en-US" dirty="0" err="1" smtClean="0"/>
              <a:t>skendall</a:t>
            </a:r>
            <a:r>
              <a:rPr lang="en-US" dirty="0" smtClean="0"/>
              <a:t>/cloning/companies.htm</a:t>
            </a:r>
          </a:p>
          <a:p>
            <a:pPr>
              <a:buFont typeface="Wingdings" panose="05000000000000000000" pitchFamily="2" charset="2"/>
              <a:buChar char="q"/>
            </a:pPr>
            <a:r>
              <a:rPr lang="en-US" dirty="0"/>
              <a:t>http://io9.com/5949612/why-cloning-is-a-terrible-way-to-bring-your-pet-dog-back-from-the-dead</a:t>
            </a:r>
            <a:endParaRPr lang="en-US" dirty="0" smtClean="0"/>
          </a:p>
        </p:txBody>
      </p:sp>
    </p:spTree>
    <p:extLst>
      <p:ext uri="{BB962C8B-B14F-4D97-AF65-F5344CB8AC3E}">
        <p14:creationId xmlns:p14="http://schemas.microsoft.com/office/powerpoint/2010/main" val="4086680525"/>
      </p:ext>
    </p:extLst>
  </p:cSld>
  <p:clrMapOvr>
    <a:masterClrMapping/>
  </p:clrMapOvr>
  <mc:AlternateContent xmlns:mc="http://schemas.openxmlformats.org/markup-compatibility/2006">
    <mc:Choice xmlns:p14="http://schemas.microsoft.com/office/powerpoint/2010/main" Requires="p14">
      <p:transition spd="slow" p14:dur="2250">
        <p14:glitter pattern="hexagon"/>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97" y="252217"/>
            <a:ext cx="8534400" cy="1507067"/>
          </a:xfrm>
        </p:spPr>
        <p:txBody>
          <a:bodyPr/>
          <a:lstStyle/>
          <a:p>
            <a:r>
              <a:rPr lang="en-US" dirty="0" smtClean="0"/>
              <a:t>What is cloning?</a:t>
            </a:r>
            <a:endParaRPr lang="en-US" dirty="0"/>
          </a:p>
        </p:txBody>
      </p:sp>
      <p:sp>
        <p:nvSpPr>
          <p:cNvPr id="4" name="TextBox 3"/>
          <p:cNvSpPr txBox="1"/>
          <p:nvPr/>
        </p:nvSpPr>
        <p:spPr>
          <a:xfrm>
            <a:off x="593558" y="2342147"/>
            <a:ext cx="7170821" cy="1477328"/>
          </a:xfrm>
          <a:prstGeom prst="rect">
            <a:avLst/>
          </a:prstGeom>
          <a:noFill/>
        </p:spPr>
        <p:txBody>
          <a:bodyPr wrap="square" rtlCol="0">
            <a:spAutoFit/>
          </a:bodyPr>
          <a:lstStyle/>
          <a:p>
            <a:r>
              <a:rPr lang="en-US" dirty="0" smtClean="0"/>
              <a:t>Cloning is the process of producing genetically identical individuals (Animal or Human) that occurs in nature when organisms reproduce asexually.</a:t>
            </a:r>
          </a:p>
          <a:p>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2445" y="3208420"/>
            <a:ext cx="5106903" cy="3348789"/>
          </a:xfrm>
          <a:prstGeom prst="rect">
            <a:avLst/>
          </a:prstGeom>
        </p:spPr>
      </p:pic>
    </p:spTree>
    <p:extLst>
      <p:ext uri="{BB962C8B-B14F-4D97-AF65-F5344CB8AC3E}">
        <p14:creationId xmlns:p14="http://schemas.microsoft.com/office/powerpoint/2010/main" val="252269622"/>
      </p:ext>
    </p:extLst>
  </p:cSld>
  <p:clrMapOvr>
    <a:masterClrMapping/>
  </p:clrMapOvr>
  <mc:AlternateContent xmlns:mc="http://schemas.openxmlformats.org/markup-compatibility/2006" xmlns:p14="http://schemas.microsoft.com/office/powerpoint/2010/main">
    <mc:Choice Requires="p14">
      <p:transition spd="slow" p14:dur="225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97" y="252217"/>
            <a:ext cx="8534400" cy="1507067"/>
          </a:xfrm>
        </p:spPr>
        <p:txBody>
          <a:bodyPr/>
          <a:lstStyle/>
          <a:p>
            <a:r>
              <a:rPr lang="en-US" dirty="0" smtClean="0"/>
              <a:t>How does Cloning work?</a:t>
            </a:r>
            <a:endParaRPr lang="en-US" dirty="0"/>
          </a:p>
        </p:txBody>
      </p:sp>
      <p:sp>
        <p:nvSpPr>
          <p:cNvPr id="4" name="TextBox 3"/>
          <p:cNvSpPr txBox="1"/>
          <p:nvPr/>
        </p:nvSpPr>
        <p:spPr>
          <a:xfrm>
            <a:off x="593558" y="2342147"/>
            <a:ext cx="7170821" cy="2862322"/>
          </a:xfrm>
          <a:prstGeom prst="rect">
            <a:avLst/>
          </a:prstGeom>
          <a:noFill/>
        </p:spPr>
        <p:txBody>
          <a:bodyPr wrap="square" rtlCol="0">
            <a:spAutoFit/>
          </a:bodyPr>
          <a:lstStyle/>
          <a:p>
            <a:r>
              <a:rPr lang="en-US" dirty="0" smtClean="0">
                <a:solidFill>
                  <a:prstClr val="white"/>
                </a:solidFill>
              </a:rPr>
              <a:t>The term “cloning” generally applies to a process also known as “Somatic Cell Nuclear Transfer”.</a:t>
            </a:r>
          </a:p>
          <a:p>
            <a:endParaRPr lang="en-US" dirty="0">
              <a:solidFill>
                <a:prstClr val="white"/>
              </a:solidFill>
            </a:endParaRPr>
          </a:p>
          <a:p>
            <a:r>
              <a:rPr lang="en-US" dirty="0" smtClean="0">
                <a:solidFill>
                  <a:prstClr val="white"/>
                </a:solidFill>
              </a:rPr>
              <a:t>The DNA from the cell of an adult animal, called the “donor”, is taken from the cell, and placed into an egg cell from another type of the same animal.</a:t>
            </a:r>
          </a:p>
          <a:p>
            <a:endParaRPr lang="en-US" dirty="0">
              <a:solidFill>
                <a:prstClr val="white"/>
              </a:solidFill>
            </a:endParaRPr>
          </a:p>
          <a:p>
            <a:r>
              <a:rPr lang="en-US" dirty="0" smtClean="0">
                <a:solidFill>
                  <a:prstClr val="white"/>
                </a:solidFill>
              </a:rPr>
              <a:t>A few steps later, and the newborn will be an identical genetic replica to the donor cow. Although it sounds easy enough, such a task takes many attempts to succeed.</a:t>
            </a:r>
            <a:endParaRPr lang="en-US" dirty="0">
              <a:solidFill>
                <a:prstClr val="white"/>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8810" y="2133599"/>
            <a:ext cx="4041362" cy="2886687"/>
          </a:xfrm>
          <a:prstGeom prst="rect">
            <a:avLst/>
          </a:prstGeom>
        </p:spPr>
      </p:pic>
    </p:spTree>
    <p:extLst>
      <p:ext uri="{BB962C8B-B14F-4D97-AF65-F5344CB8AC3E}">
        <p14:creationId xmlns:p14="http://schemas.microsoft.com/office/powerpoint/2010/main" val="978732447"/>
      </p:ext>
    </p:extLst>
  </p:cSld>
  <p:clrMapOvr>
    <a:masterClrMapping/>
  </p:clrMapOvr>
  <mc:AlternateContent xmlns:mc="http://schemas.openxmlformats.org/markup-compatibility/2006" xmlns:p14="http://schemas.microsoft.com/office/powerpoint/2010/main">
    <mc:Choice Requires="p14">
      <p:transition spd="slow" p14:dur="225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500"/>
                                        <p:tgtEl>
                                          <p:spTgt spid="4">
                                            <p:txEl>
                                              <p:pRg st="2" end="2"/>
                                            </p:txEl>
                                          </p:spTgt>
                                        </p:tgtEl>
                                      </p:cBhvr>
                                    </p:animEffect>
                                    <p:anim calcmode="lin" valueType="num">
                                      <p:cBhvr>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anim calcmode="lin" valueType="num">
                                      <p:cBhvr>
                                        <p:cTn id="2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96" y="252217"/>
            <a:ext cx="9695029" cy="1507067"/>
          </a:xfrm>
        </p:spPr>
        <p:txBody>
          <a:bodyPr/>
          <a:lstStyle/>
          <a:p>
            <a:r>
              <a:rPr lang="en-US" dirty="0" smtClean="0"/>
              <a:t>First ever artificial embryo twinning</a:t>
            </a:r>
            <a:endParaRPr lang="en-US" dirty="0"/>
          </a:p>
        </p:txBody>
      </p:sp>
      <p:sp>
        <p:nvSpPr>
          <p:cNvPr id="4" name="TextBox 3"/>
          <p:cNvSpPr txBox="1"/>
          <p:nvPr/>
        </p:nvSpPr>
        <p:spPr>
          <a:xfrm>
            <a:off x="593558" y="2342147"/>
            <a:ext cx="7170821" cy="2308324"/>
          </a:xfrm>
          <a:prstGeom prst="rect">
            <a:avLst/>
          </a:prstGeom>
          <a:noFill/>
        </p:spPr>
        <p:txBody>
          <a:bodyPr wrap="square" rtlCol="0">
            <a:spAutoFit/>
          </a:bodyPr>
          <a:lstStyle/>
          <a:p>
            <a:r>
              <a:rPr lang="en-US" dirty="0" smtClean="0">
                <a:solidFill>
                  <a:prstClr val="white"/>
                </a:solidFill>
              </a:rPr>
              <a:t>It all started in 1885, Edward Dreisch had separated a sea urchin’s embryo cell, and placed it into another sea urchin’s embryo, and it grew into the full sea urchin</a:t>
            </a:r>
          </a:p>
          <a:p>
            <a:endParaRPr lang="en-US" dirty="0">
              <a:solidFill>
                <a:prstClr val="white"/>
              </a:solidFill>
            </a:endParaRPr>
          </a:p>
          <a:p>
            <a:r>
              <a:rPr lang="en-US" dirty="0" smtClean="0">
                <a:solidFill>
                  <a:prstClr val="white"/>
                </a:solidFill>
              </a:rPr>
              <a:t>This showed that each cell in the early embryo had it’s own set of DNA to grow and start from.</a:t>
            </a:r>
          </a:p>
          <a:p>
            <a:endParaRPr lang="en-US" dirty="0">
              <a:solidFill>
                <a:prstClr val="white"/>
              </a:solidFill>
            </a:endParaRPr>
          </a:p>
          <a:p>
            <a:endParaRPr lang="en-US" dirty="0">
              <a:solidFill>
                <a:prstClr val="white"/>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5247" y="2069432"/>
            <a:ext cx="3645294" cy="2721535"/>
          </a:xfrm>
          <a:prstGeom prst="rect">
            <a:avLst/>
          </a:prstGeom>
        </p:spPr>
      </p:pic>
    </p:spTree>
    <p:extLst>
      <p:ext uri="{BB962C8B-B14F-4D97-AF65-F5344CB8AC3E}">
        <p14:creationId xmlns:p14="http://schemas.microsoft.com/office/powerpoint/2010/main" val="615067784"/>
      </p:ext>
    </p:extLst>
  </p:cSld>
  <p:clrMapOvr>
    <a:masterClrMapping/>
  </p:clrMapOvr>
  <mc:AlternateContent xmlns:mc="http://schemas.openxmlformats.org/markup-compatibility/2006" xmlns:p14="http://schemas.microsoft.com/office/powerpoint/2010/main">
    <mc:Choice Requires="p14">
      <p:transition spd="slow" p14:dur="225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500"/>
                                        <p:tgtEl>
                                          <p:spTgt spid="4">
                                            <p:txEl>
                                              <p:pRg st="2" end="2"/>
                                            </p:txEl>
                                          </p:spTgt>
                                        </p:tgtEl>
                                      </p:cBhvr>
                                    </p:animEffect>
                                    <p:anim calcmode="lin" valueType="num">
                                      <p:cBhvr>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97" y="252217"/>
            <a:ext cx="8534400" cy="1507067"/>
          </a:xfrm>
        </p:spPr>
        <p:txBody>
          <a:bodyPr/>
          <a:lstStyle/>
          <a:p>
            <a:r>
              <a:rPr lang="en-US" dirty="0" smtClean="0"/>
              <a:t>Timeline of Cloning</a:t>
            </a:r>
            <a:endParaRPr lang="en-US" dirty="0"/>
          </a:p>
        </p:txBody>
      </p:sp>
      <p:sp>
        <p:nvSpPr>
          <p:cNvPr id="3" name="AutoShape 2" descr="data:image/jpeg;base64,/9j/4AAQSkZJRgABAQAAAQABAAD/2wCEAAkGBxQTEhQUExQWFhUXFxwYFxgXGBgaHBwaHBgcGBkXFxocHCggHBslHBgYITEhJSkrLi4uGR8zODMsNygtLisBCgoKDg0OGxAQGywkHyQsLCwsLCwsLCwsLCwsLCwsLCwsLCwsLCwsLCwsLCwsLCwsLCwsLCwsLCwsLCwsLCwsLP/AABEIAMIBAwMBIgACEQEDEQH/xAAcAAABBQEBAQAAAAAAAAAAAAAEAAEDBQYCBwj/xABBEAABAgMFBQcCAwYGAQUAAAABAhEAAyEEBRIxQVFhcYGRBhMiobHB8DLRI0LhFDNSYnLxBxWSorLCFiRDgpPS/8QAGQEAAwEBAQAAAAAAAAAAAAAAAAECAwQF/8QAIxEAAgICAgICAwEAAAAAAAAAAAECEQMhEjETQSJRBGFxFP/aAAwDAQACEQMRAD8AuwIeFDx1nGKHhQ8IBoeFDwAKFDwoAFCh4UAChQodoAGhQ8KABoUPCgAaFDwoAGhQ8KAQ0KHhoAGhQ8KGA0NDwoAGhoeGgAaFDw0ADQ0OYaABoeFChgPDwocQhihQ8KEAoUPCgEKHhRFOtCU5mCxksPA6bWkgGtW84ZV4SgWK0vx5QuS+wCYeOETUnJQPAgwHar2QhWGpO7Ic4HJIA+FARvSW7PoDyMFompOREHJMKOoUVsy+5Qeppu3xEO0Et2Yt8rEeWH2OmW8KAZd7SlFgTk7tHUy80DUmrUilOP2FBkKIZdrQokBQcZj5xjvvk7Rm3PZFWhHUKGTMByIpvjqAQ0NHUNDAaGjqGgAaGjqGgAaGjqGaADmGjqGgAaGjqFDAyl09plrmpQsJwqOF9557aRrY8nsC1ImJWmgBBqC1DTJ91I9Rs3aewBA8SnSmroW6i1QCU1rtjmhNpbNnC+icQ4gaT2gs/cugo74Dw954UEsQM9+7pAdz3taDKmieUTCogyyDLOGviDg0GF6RXkF42WsPAs22SgUkkgj8oUKvuescKvBCVOoLY+EALl6VxMSG2F4fkQeJjXjbUpSQFDFsjH2m+6qzLcGNNfmkGX4hgVsUlZOFlIVqzDDk9M9sZpMsgmtDWmWTsRX5tjmyZHJjUaLmbfZUl10bIjOu1uVIr1zkmuMucnZtdIAJZlqIwkUDDj94axrUQcD6MTUAegjJp92OizsVpKXOIhy3HJiN8TKnlj4t+3OKmSFYyPDQOQNdPnCO0rGJzoaD7PF0FB6beXDZ1HzdBUm9FBzsG2mwxVpViOMoThGdSdKOIVnUFAl8L00z19YV0IImzjoX15boXesDmzcz+kDYSF+LLz89Ykn+IFy2rnN9kGhhFmtfTSp0zBieVay4A8or2AA8RJ12QSQAEkFy5xCuhYdftAkINkzmUTk59q+0ObaoKSX4b6vAErMqxU30G8R0Z/iDN+kMYbLtRyO1zXXSCJV5qTXEaZOdmkU4WzsXjtSCRRhXXhWHbCkXcm81MolZz27ifYB98WHZ68VTVKdy2ZfLYPWMpMXoMh56lt0XPZCarEpKRTNSt+8+UaQbtEtaNhDR1DR1GQ0KHhoAGho6hoAOTDR0YaGA0KHhQDPNbqtUmUrGp3YbfXSrRpru7m0TimVnR1MovQVwqUSB5UG2AkXTLSXSls8ossCUE4EqCw4CsR/i/wDzTnHmrKjpQXPuYd4JarTLS4JrLGp3qO0wrdcE8ECzTrOpLVeUKqz8LPTnpAIB3k7Wruq8MpStBX50hecdk4uS3azLvO4uFcwU5wLMuy1pWlKk2Elb/S5ptfjmIZYUdGO4Plx3xDMsK/w6qpV3BY4i5AKS2QyilmTEBXxd0+qTKswY0KFBJLAUKcVTUUbURTrs8yUl1oIFCoVIDh0vXUaGNdZbM6VibMX4mqG2FyaVyAgeTclnAGLFMAH0NhxUZioEHZC5p90NqPoyTFgogGlAGYDdoDBEmzrVKMzu1d0D9VAHcBicmctzgxNwkp+kvShPGoY7G6Re3JYSlAlEqCSQCFMpJBLqBS2dc30hJx+xKJUXdZJkxaWsRUhYLEFQSzZ4iDTnrBFgkJWtCJlhnSUPVbzCE7SRgBg5d3BEsypRmBz4yD4VF3BSEsQM9dmyDJN42hIYlxgIH4ZdwCEucReoByrtjTnEbSAU3NKM8SRZ7TgWr96ywij1Ligpkdoga8brlShiVZLVhxYQRrmQQHyIjSyb2tKw4nKRhSHdJDqILs5NHFOMcyr/AJwFRiOZxSwrPez6wPJBEtJGNRMsyST+zWt9+nnSHmzLAB4p8/MpI7sUIzBrnXONpOv2a4olNH8MsDMOHjr/ADkDClaCaJLhLuSAcin3heSA1RiCqwEJa0zQCT/7JL5Z14RIE2NJD2pfiqHkrqxI0O0eUaxdrkKqZTsGDy0nPTfE1rvaTMSlC5CVJTkFSwckkPV6sYXkgOl9mMwWH6f2o85Mz7wrQmx5G14WALdxMyIBHkQY1qLNYlIK/wBmlMlwxSATR8uflA9rl2NZSVWZBdID4ADhS6RuySE5aRXKAqRkZEgJUUuDUkE0dIJAzy2tviPGU4mrtP2+axuplskAFIlZBk0chzUB3G3rHajZACjugxGQSMj4tG0MRcfsKX2eZy1/mUW1ar1akW9zOZiCFBIcfUTWo/lO2NSuyWFSW7og8AfmQjmVZbIKjG4YhkpAB9WeHzj9hSABbZgomfKOTBJU+eX7sdPWITNtJYCan/7FBzWj4co0sy7LF3AKUqQWDqS2LPDlShMVi7DJc4Z6wNBg/XT3hvJXTLXD2Vc2ZaRlPDDbNY02ho7xz2T/AOpXi1ZSCBzdyOUdzbAG8MwrLhiUtSr66lukQLu8fxB4Xm/YVAU/9tSqkyYtOYKSC4Z8gHAMQrviaW/EmJp4nWk1/lcinF47tV1ATT4j4SGcl/DQabohF0BqlwCA+x3bTcYryomojLvidhBTNUWUQXKQaszJxORnXKsQyr6tCnaYqhHPPfugy19nRLIBILkiheoZ/wAu+If8sR/fp7w/IkFREi024h3m/OcKF/liN3QfaFD8i+wqBbzbcElgx28PeCRawrxh2U5DhiznMOWjM3lbEINMR3gU/WJOz08rXMUPpLda/rHFx+FnRmhGPRpEzvjR13u+Li5uycycAtau7QcnDqI3DQbz0jU2Ls1Z5VQkrUNV16Bm8oI4pM51Z5+J2+O1z6JqMv8AsY29q7LSJjnCUE/wFh/pNOkZm+uza5IKknGjUgVHEbN4glilFA7Kwzd4hd/vECLUEhyWG0xWWq+0hwkE7CQw47YyjGUuhJsvVT94iWzTTiTUZj1jBImTLQosshhiJJZIGT04tQE1j0PsLdibSPx50sKBoJSqrbVyAE+fKNngkqKpkAm8I7mFSfqDHNiCD5iPTLHc8iSHly0g/wAR8SuprAV7IQsMuWJg35jgcxDeBpW2NJs897/h85Qu/wB0X149nBhKpTvqgl/9J9jGaw6AZxhNSj2S7ROme8SzptR/Sn/iIFm4UFlrQhRyClgHo79YsLsuebaFsgFg2JRokUpXWmggqfVBsHE+kdd7G0u/sfJQxWTMOrnCnoK9TB9ruKQpIHdIAGwYT1DGNVgnQ9nnKp26GNpNMqUHV/eNPbuxqC5lLUk7FEkcHzHnGUtllVJUULBCht2bQdkZThOPZLbRILTwpEs2aMWmQ/4iK8zBEspZWoBIJUWAAGwNEqToOQT3w3Qu8jSXP2WNFTSD/KMue2L60XQhacKkpIGQpThSkbRxSaLo87VaAAoksAHPCBLBe8maSJa0k5MXHRxG1vLschaFhLh0thNRtoc48ztvZ6bY0ptCEOtCpgmJBdgw7uZhfJ8T8tIpxjCuft0i4wtM1Vms8xS8KUEkZhsuJ0jSS7kloSxAUrUkegjNdhu2BTZ2tZwYVAFSnq7DEpgyXL7nMb5ZChiSXB2Vi1jSElTM9ffZ4hPeSRi1UnXin7Rme+IBThqSPJxlzj1FMwJQ5YMKvpHknaTt6TMHcy+8QSRiALkgsAKV2jiIJ4r2hcbJp9pEsjvChJ2KUAejvHHf7hyy6iKi8uz06ctM2ePCtmSSzOkkhRGRHtFjYpCZaAgEkDdXyjB8XG4uxzhxRN326HjhknbCiLZkYZctc5YTU+g38I9J7CXMkzAlhgljERtVpi26nlGHu1AlNWupj1XsVKaWVH8xeuwBh7x0R+UkvR1ZoPTZrkqrHUzKBkribE4jpbozUbA+/KDWohp88dYJmSMQirtchWTGnnERk06ZcoqrR5Z26sypVpIf8MjHLAybUcQX5NGNm25WKn07I9i7U3aLTJKG8TFUs7FNk+xTMeWyPG7XIYiNY1VIyo0fZKxftMyZJb6pRUDvSpLdSYMm3fPu+UJssEFZWmZTF3eFQwqSneHqdeMTf4NJJtsz+WUT/vTHqJuBJUrxrY1IelfyseA6Rz5/IpR4K97/AIaQapplV2B7UqtMoJWCC5HiOmhjSW5NaRV3pc6USAiQRKXi8MwAFQLuX2g5MadIsLCpa0AzE4V7It7JJZn0mmWUYK+u0ZE0Is9l7xanxFGFJFQC5IbM5mNP2qty0SSmX9avCFM7UqrlAVhkpRIR4UqVhqTmpTVJObk1iZJ1rsar2YK7uycybaFGeSVEucTlsjQg8TwjWq7cosc39l7olKGTiepOTnSsdXHbVTbSpRDAILJfLIZ9YXbbs1jSJ8tOJRbGK8AqkTim3C2PkpP9G1uy9EzAC7E6GC7TMYUqdI8eueRbLParNIlhgvxzFLc4ioDFiz+kJAps3x67ajhTm+kaRmpRuPRLjTplei1TMy3SBr2sKbQgJWwP5VgZbQ2vB4NSPCVFmAMUPaDtIZVnmGWASEYgkliTkwhXapg0mZG9rPLs8wpmTkO9D4q8gC0aTsjZUg4vqJ1FQ26PO7VZpttmS5ypakpWSADtDDSoFSQ+eEx6X2TsvdqKB+UVJ2mM4Y4XcRcFHZsgvKJCRA5W8O8dIibOKm03JLK1LNcWY0zB9vMxYTJ2E1iCfawRyjLLCE6Ul0XFtdGbt9jllXd92hSWHhIp9TvxdjF3dNjTLThSSRv9IyPaC34JgbMJc9SYM/8ALBLlImJT3jliz0ADksA54CK0Lb0XHaaSFSVIJISQHalM25x5xYFCUoYUBksyRTLYdIvL/wC1xCMClSphWfCEBQKWqVHMUG3hFB3hGfJ/nxo5/wAiWkiJ3EOtt7lYw4EpS+KgLks2ZO6K132iO+9PPKIxOOuewRyRVaRnKTk9nZBEKOpaiQ9POFFhoyU20+FR2AmPaOzZazSnzKAeof3j5/M50kbae/tHvFyT8SJTZFCSOgjuhHijryy5M0eKgEcd4xjkgvEainUwNiiHWea0ElIUIqBaEAs7Rle3naedZxLElTFQLEN76Q0DZqrxsL5fUC/HjvjwztfZjLtUxLN48TH+bxe8em9hu2qrSlKbUBiVRKwGdhkoZA74ue09yWa1JHey8Sh9KwcKgNx1G4uIpOuyGr6Mh/g7YwmVPnkeJa8A/pQHpxK/9semImeHjWMbcljlWSV3CVrYqUp1MS5qagADTSDOz1oQO8UlZUjR3zq+cTKQ0i0vqdhQ+oLgcKnyeLO61Y0uMoyN8WoryNdnKM5aO0Ily5YVNdKZZCpeJaSVYjUFOoGFnowMTGVjlHZs+1iikPodeL/YRBPYSSU6JBB3Nn5CPOldoTMWyMQlYSwUpSvESC7mgNPXbGguq+QZExJP0oPTP5xhuWw46C+y80d8quYI/wBwMbaYgrSUuz0DeseZdjpheUonNSj6/aNpeF5+JEpJZSyAdyTmeMZxSkpR9WyIugqVdfd4lg41JSSh3zAJAzy0bfFv3gXLSSGcAsdC2URWZecSqDITsYczpF44RhHjHocm3sxXbS32j91IPd5fiFLgGrPoMvOMzMltLR3q+8XLIcg0Jdy3Xyja9oLUEpWFNk50L6R5vOtQUo4cny2boqhNm6uS2pnB8OEA0BViz1+e8aGxMCTqQH5f3jzfs5bymYJf8Sc9/wAeNZZLUUrDuxLH5xiMcY448Y9FO3tmwQuITMcxVm3tTLZvieROFCTxjWxVsKxBRJMVt6WkgECkT2m0pS7axUWubiprsjKcjWCMjfNpcrJLnLyBbzjMy71mpSZaFKSCpxhbOg2bour8AKltliI6U9opZdjCS7VZ6mHTZk2FSbkWlHermeF/EEqLk1+rwiDE2oH2ia77aFSFoVqKcRl1FI4lpSBn182jD8hbRjO2yMEPRzSGlLZyR1iXLSBpqzppm/Okc6RFE5UNphRAQTUnzhRQGTuGyha6/Skcaqp949I7J28izAKLGUyFbmcPwYCMfcFmKJKDqvxvtfIdG5mNb2LsdZqVVCkpxAl61Dl/lI7OfyaN7tmwk21OHFicttii/wA+Bmd2HZ2xPrFBe0ldnnYEzfCsOE+IlI2faKyRIWSRiqFcIbjZopUbK1marwpc7D9zAFtuabPCQoYlS8TbwxGHjl0iaz220DClMvHiTRqvz0YxCjtLNkzBKnoCVFQYhQOZ1AeIa1QJozVmuifZFoJZIUTgGEBVD9Siz7uUezXb45KFKLqwDqQ5jIXg06ehv4QH5kmIb4vKdZZsoIUk2cgJUCapVk4jT1sldlvPmIcpUxNehLF4z1uvkWdUySEVADNqCxB6QVZ5pWJs5iQMhxrTf94F7VIVgQsJGJ/GQA4S30uRUZQmtAnsnu62GYCopLMQC+vGMveiR3qycsxz+GNn2fvBBwpLOkeIERnO2VolzJuKWAAS1NWGcRFUXJ3szi5zDZX2juXPJThT9SqDmaRzOYOIku6hxjPCWhvSslypGhsQMsow5JYP83wfcdt721kqrVRHIMPKKRFpLhKg1KvrllBNg/DtMman6Zi+7UNilBgeBz6xjgbtpmMH6N1et7qlJDKCUlTKUQ4Awn3aKmX25KZiJQInJbxTAkgJLUALMos5LZAQu0djURUBUtbYgQ7fzRk0dmZmMJlTFBG2rDbkc46f2bJ6oJ7R29apqgCa1IOfA8q84z1ld3O2Lm97OsTAKlKABvJ1J2nfFaE4X35eUK7IaOSopXiFDmI0P/kJCUkkFmfgGz5xlLQlbjfnFjdcjFiCg4KSG3QDRrf83RMSK7945xYIvINjL4NSNOMeQyrVOkKWGKkS1MX0ByfYDHrvZJMubYpJaik4jXVy4O0PpFNDshvK+EhPhGIj7xFItC1y1LAY4S23LSKW/LwTZ5q5cpAIGZO3NgNgiy7M25CiDMHiIqHo2VIzatlqVKikNlWpSUkGpAfic4HvpLTFtkAw5AD2jd2qwoKwpJwoABd3L7BHn17AoYVckmuZByJ4xokRI6ulBI4B+ukHy5OTnN+v2qYHsKxhrqP7wSs1DZnp8zji/Ib50c8uxpqSKaeURB6sOHSCJ5o9dRu4dYjlnM0LU1jHYqIijaADwhRMucQcgecKLGVsqX3aUgsWy2ACgi87M2zCpY2gV4OP+0ZJU/FmS+zlVzFpcM5QmpZ2V4fcc3EbxVSTZa0w/tTawhffB3Zg8VFw3iVrJOoJ6GsWPbLDMk+FiQtuDDL1iiuKYe6YfxFv0MbyfFWU2ai3dpkpshkICgsu6hQAO5Y5kN6mMELQVqYbYKvmctg4YKJfbT55RFddnbxGGkqsqzX3DeaxMSVGoZJJ36x6H+xpmJZaUkHNw5PDOPLLMyUlRNWJ3UyeNZ/hj2rFoC5agQuWkKA3ZFjsy4QoSu/0SnbNDfd3BNjtHd+AmWtSQ35sJI9BGbst4CcllUbZXgC20ERpL77VWZOKUslS8LqSgFRANPE1BzjCdnJ6PHhxYMWHxCtBQKbVtkEnaL6ZS2a8ZibStCmCmKXfPYDyjm0WhvESwGe3pBHaywy5SkTkGhUQeJBb3jL26094oAGqlV2nX1hpfRNhcicZh4mLyxKwqbYG8wfaA7vs2BLmCJSKDfnVtKj06Rnm1H+kzegmfMFagklztc/D1ieVaUiWFE/u58pZB2YqnoRFcpIUVVPFndzX+8GWCXiRNlEOVsxbVyz+UY4tSIh2el2+0/hKwGoBbWrR5/dl5qlE4lFVah6vGls9o7xJajgHkQI8y7ShSLSRUAl+OUddWa2bOZa8eJR/NFTOzqWAisuy3rKTR8OZ+Zx1abUMOOo3ewhBYTbF4jhGf6RaWOYQFYUuMIBOMJIBzLkEaaxQ3RJLGYo1MWciVMAcKUgs7pI1qA3BoTddheyCzWgGdNUH+kJYlBdi2aaEZRteyNrAk4AAMBIYZBzi9SYw91yjimY88QGmgzpxi/uSaEqUQdHIOoBd+hjLklkohP5kXbdYTMSpIfEG5iM7NmTJRJdm1GUbbtDd6ZssTEhyCDTTaekZybKExJSpzirXqNaB9Ic58aKlKmEWDtOkJAmFWIfmTUKH8wOvymtJarw7+cpQfAGAq+X6+0VtosZSweuIgbCnRQr8rnFjd1nwUGZjVVVjci3siPCKVfyieRMOZ2kD7xBMmHEc1fqNK74adOwksKA0Lg13V2P1jhlcnZg1ewoEOp+A4k5+UdSCwLMf7tzygCQ7DYS5J+bSI6VMGItQAMx2a08oSQBJUNXz3wo5/ak6gvqzfeGitlGWkTiohTN+p84urHNKClZOFji3lvaKhFoQhnDbPMPnES72cgfrRtd8buLb0iiysl61IKgyqGj7wfKObtX+GkEkZ9Hil7vCVF6D45+axLJt8tMsBy9Wfi+QyjXLFyWhsIvtY8CcT5l91B94NnzUoZIGkZedaypTn5r7xoe7ezpW/iwfqH8usVGPGKQLRPZraky1VH1KHIEgeVIokTV2ZfeyVlKqsRQgbDA4krCWSCQ+dc+PnziKdKWwBqS9NnGCEOLbvsETC+pqlKUT4l/UtvF/qzD68IuezttWBNlhTO0w8MlH0HOM9Ks7VL/OUaXsRJHfqL4vwlDKjkpAG3y0MVOuLKT2BXveCpiMzhCvC+dHrwrAd0gGegHJ/Nj+kWfbC7CiZjSPCRQDKhLtwins1jUVJWVMxByLgZg8Ts2Q4tUJ9l9Ot1G0dnZhmxzhTr6QKCuR6UibtrdirOEE5TA4DUBNa7VMTwjHYoh41PbFJGqN8oCQE7fLf81i2uu3hS0MQ703O1YwSVwfck0mfJSNZqB1UB7xLwL0Kj2BJTJM0LUAO9OF9hSFsP8AV5RkO3KErQib+YLwuDpWjfMoue3qwpKJspTpS6VtXCoZE9G5R52bWVKwmgzbTdrx8oqNtmjWi6uaWAgln8WLkKN82wbMsqSo5AO/Nv7xmZd6mX4dEuRxMTWG3qmJmocuRiTyJcdD5RmsUvI5Poz9l0qemkpIzLcAM/eLJE51JSVUdjvLhiPSMD35SXBrE8y9lt/MFODvhzxuUkx+zb2uyhC11oajmA/p5iIbntaO+IJqUEjQUFX6PyiitV6TJ+CpSGqR5D1gS7bQU2lAFU94EnOqVHCX5EtEeK5Nir5G8l3l3YwLPhwtTeHc74yVovsOwTTcdwHOLjtzZhJAY+EnDsrhJJz3ekYLvY0jjUlbLyU2adVpSvCRoDTpEVjtrTMRyKT6/wB+kV1xVnJ8+Ed3qnDMDBmD+Z9BD4fHiR6NVKnOQ1ajqI4FS3r1+8Z6z3sUsTpF2i1BQChrX7escU8cokUGJIJruaIl0BYuTtr8yhpgLYcIBIDfNPqERSkKUXfaf7c3iVYB6UIYOpjqM4UBJUWqz8ftCh2x0ZKYST4i8PZUJxAka68vsYtJd20c/wBx8BHWJLPYk4qHLPhVvUR2eaI+Q67ImYlhRNNtSzkwIOz2QGeIDOgBOZi4xPUfN/pEyVpH2G+nwRj55ehcmZ+ZdJx+JgkHT5wHACL2XLBQdjUoGqKHPKhiZdmxOl666+vOJLNIZDKY1OWrCnKpPOJlkb7CyjnJAAHRmauvE+/OBbTJ8IFRQkkuxGIgAtnTR+UaIkOBs2tt3coCmCoau/idNkVHJQ0yj/ZydtNNWixuqUUAscILYsJO9szxiwlITsDgZ55Za1jq2WLGAxYs9MndtIfm5aGpbKq2y1ks1KMASW2vU7QeRiS7rBhnSUn6cYUrgVB/TjTfFt3QQK5sQo73enPXdzMUuUAKjMUagFWbhQ+sPy0HLZP/AIlXmJwCAPoWcsnFOlT0EYSdZyGcN9/nrG1t1nRMQU4WqDU60aBLTYQpOVGoBppmdYpZ4rocpIyPd1iaSooUlQ0qniDQ9Ys5Vzku5G7zo3AecWVmu4JAclw/rTyIipZ4onkaf/D5KpsucqccSXwpDULZvtqR0MYXtTdakWmcWoFU4FmI3MRGjsdrny0qTJokZ0B3xQ3jbJ01RKs/pJbfmN2UOE29mj6RRJlk+sXXZKUP2gE5JSoknhh94hm3eoFhqz8D4iT0hXdOMoLI+pTJchw1VHm4TGqkmSSdopSUzAENhZw2tYqGcwROmqJGIu2UPJlYi23584Q3oTI0qKavlGl7PmWuchUxgUFK1cBV+JZucV8m6yS6gwryBP2i4sNhGIEUBLHqDkekc+ScRWWvbSdKtElkqYpWlQJ/mdBoeIMYmZdKhipV/D11HONhOsQVTNulDr80iWZISCaVJxF+G7ZGX+jitDlK3ZnLuupScSnYpwjjUlUBW9K1rYij4U00GZ9D1jWz1ULDTZ1iIygH4bNozfgqEvyJe0TyM7LuoKNMQDCpFduWmgiJClILZbt2ntGoMkADRwwpvceUBT7GFVDO9X/pb5whRz29isGs17lIGLc/L40GSreSHSN1NprAqLpVQs4eu4U57Ys7NIZ0irV2ufaJlOHoAdVtRtT0P3hQWi56ZoG4gGFBcAorVoKqAnbw3dPeI5cgg1GdG9uO3jroZJFCKly2sS2iWaAlhWr02/pyhWDBpSmB5cdtN9IkQnxJPMgtnmx3frEaVCpzWXy4EgfN0FSbO4KnOidOZ3xPQkdILBzorIx1aF+EAn8zdT86dGQhIDmrsdnE7zECqqI0xe9DCAjSKijg8txeJUKCfj7hz1iVU3I7sq5beEKbJFGDOx6EE8y/nBbYA5mOaF3Onl7Ug+yzHGVATVsjx4QBZ0UxgE65ZbA/MDnFmmao5igBLF2FAGrlDY0QTLHn4mqXrp7VhhLCUhIBISNRty83jtSiuvQb84lSxHxqac69TCbdCbAUpehybTXOHYAD5U/BHcyYATtyLHy9jESEHDtc/ZtMvvCAlRJFW+F6wu6ZgY6MkpcvQaeR+8GS5horP44h0IDQjC7OGVn80z+GIJsgUJYElt5JAfhkDzg9TUAypvDB38ogWtJrqKD06faCx2CybPiLMQAM9j6/N8DTrvSpglLl9NtMyxzDcN8HWpLhwXwg5Abtu54ikqxKfM6jdlX56RpF1tAVcy6yzkYi+FmYcByeJLDYsBKls4FM9Rsamoi7moNTQgB22EjiRp5xxNCMjn8cdGinlk9Mr+gYtQxDblX7wQgJS9GOw+oPP40dzLMmhwvoMLPv9n5Q0+UDXEBRj6UG3I9eEQ6fQUgiZaM886/Y0+ViCRMUXJGvrlU7o7xZVc5020H6/eIO/AOENSmrBs3iUhBNnBKmegev2jtS05an+1ekMhLpoWJDBxU/asDWiUXBJApWtaZUHvCoGTmYM9R7ZDyjmYzth0D8d5iNZoXdjmR4hp1O6HM6lCHOZqTv3V5ZwJAidVAQNeGT/oPmXMycAFNm+74a15RAicSGpXUbMjpviHuSVEkb3+cusCSA7FqUdSdOlD6QojnS1gtjAoKbKCFF0gokSMv6vaCZ4y/p/wCsKFECZEgeI/1ewgkfuvn8sKFAMitgZm2/aIUfSOB94eFD9COZOY5wdhBCXA+JMKFDGju7Mh/UPQ/aBZpoeUKFDK9A1gUWPAe0FP4TyPNs+MKFGfshAresGStOfomFChobIJR8A4H/AIwQg1Pz8sKFA+xAoV9XL1EAP9Xz88KFDiSSq+hH9XvBdnPhPEehhQoGMmthz/qHrFdOPi6+gEKFFIr2Wcr6RwHtDqzSNHy0yMKFCZTI5hqBvHoYq5Z8av8A4+ZU8KFGi6Ey6UaI/pT6qgWafxOntChRk+wI5+RGmzkIhsuzTEf+sKFFLoaC7QGVKbUez+sTkZfPyv6woUQ+wYCIUKFAI//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7215" y="1602524"/>
            <a:ext cx="7830554" cy="4802740"/>
          </a:xfrm>
          <a:prstGeom prst="rect">
            <a:avLst/>
          </a:prstGeom>
        </p:spPr>
      </p:pic>
    </p:spTree>
    <p:extLst>
      <p:ext uri="{BB962C8B-B14F-4D97-AF65-F5344CB8AC3E}">
        <p14:creationId xmlns:p14="http://schemas.microsoft.com/office/powerpoint/2010/main" val="1474050954"/>
      </p:ext>
    </p:extLst>
  </p:cSld>
  <p:clrMapOvr>
    <a:masterClrMapping/>
  </p:clrMapOvr>
  <mc:AlternateContent xmlns:mc="http://schemas.openxmlformats.org/markup-compatibility/2006" xmlns:p14="http://schemas.microsoft.com/office/powerpoint/2010/main">
    <mc:Choice Requires="p14">
      <p:transition spd="slow" p14:dur="2250">
        <p14:glitter pattern="hexago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97" y="252217"/>
            <a:ext cx="8534400" cy="1507067"/>
          </a:xfrm>
        </p:spPr>
        <p:txBody>
          <a:bodyPr/>
          <a:lstStyle/>
          <a:p>
            <a:r>
              <a:rPr lang="en-US" dirty="0" smtClean="0"/>
              <a:t>Who would use Cloning?</a:t>
            </a:r>
            <a:endParaRPr lang="en-US" dirty="0"/>
          </a:p>
        </p:txBody>
      </p:sp>
      <p:sp>
        <p:nvSpPr>
          <p:cNvPr id="4" name="TextBox 3"/>
          <p:cNvSpPr txBox="1"/>
          <p:nvPr/>
        </p:nvSpPr>
        <p:spPr>
          <a:xfrm>
            <a:off x="593558" y="2342147"/>
            <a:ext cx="7170821" cy="1200329"/>
          </a:xfrm>
          <a:prstGeom prst="rect">
            <a:avLst/>
          </a:prstGeom>
          <a:noFill/>
        </p:spPr>
        <p:txBody>
          <a:bodyPr wrap="square" rtlCol="0">
            <a:spAutoFit/>
          </a:bodyPr>
          <a:lstStyle/>
          <a:p>
            <a:r>
              <a:rPr lang="en-US" dirty="0" smtClean="0">
                <a:solidFill>
                  <a:prstClr val="white"/>
                </a:solidFill>
              </a:rPr>
              <a:t>It turns out, that many companies would clone animals for the production of food/dairy/eggs/etc.</a:t>
            </a:r>
          </a:p>
          <a:p>
            <a:endParaRPr lang="en-US" dirty="0">
              <a:solidFill>
                <a:prstClr val="white"/>
              </a:solidFill>
            </a:endParaRPr>
          </a:p>
          <a:p>
            <a:endParaRPr lang="en-US" dirty="0">
              <a:solidFill>
                <a:prstClr val="white"/>
              </a:solidFill>
            </a:endParaRPr>
          </a:p>
        </p:txBody>
      </p:sp>
      <p:sp>
        <p:nvSpPr>
          <p:cNvPr id="3" name="AutoShape 2" descr="data:image/jpeg;base64,/9j/4AAQSkZJRgABAQAAAQABAAD/2wCEAAkGBxQTEhQUExQWFhUXFxwYFxgXGBgaHBwaHBgcGBkXFxocHCggHBslHBgYITEhJSkrLi4uGR8zODMsNygtLisBCgoKDg0OGxAQGywkHyQsLCwsLCwsLCwsLCwsLCwsLCwsLCwsLCwsLCwsLCwsLCwsLCwsLCwsLCwsLCwsLCwsLP/AABEIAMIBAwMBIgACEQEDEQH/xAAcAAABBQEBAQAAAAAAAAAAAAAEAAEDBQYCBwj/xABBEAABAgMFBQcCAwYGAQUAAAABAhEAAyEEBRIxQVFhcYGRBhMiobHB8DLRI0LhFDNSYnLxBxWSorLCFiRDgpPS/8QAGQEAAwEBAQAAAAAAAAAAAAAAAAECAwQF/8QAIxEAAgICAgICAwEAAAAAAAAAAAECEQMhEjETQSJRBGFxFP/aAAwDAQACEQMRAD8AuwIeFDx1nGKHhQ8IBoeFDwAKFDwoAFCh4UAChQodoAGhQ8KABoUPCgAaFDwoAGhQ8KAQ0KHhoAGhQ8KGA0NDwoAGhoeGgAaFDw0ADQ0OYaABoeFChgPDwocQhihQ8KEAoUPCgEKHhRFOtCU5mCxksPA6bWkgGtW84ZV4SgWK0vx5QuS+wCYeOETUnJQPAgwHar2QhWGpO7Ic4HJIA+FARvSW7PoDyMFompOREHJMKOoUVsy+5Qeppu3xEO0Et2Yt8rEeWH2OmW8KAZd7SlFgTk7tHUy80DUmrUilOP2FBkKIZdrQokBQcZj5xjvvk7Rm3PZFWhHUKGTMByIpvjqAQ0NHUNDAaGjqGgAaGjqGgAaGjqGaADmGjqGgAaGjqFDAyl09plrmpQsJwqOF9557aRrY8nsC1ImJWmgBBqC1DTJ91I9Rs3aewBA8SnSmroW6i1QCU1rtjmhNpbNnC+icQ4gaT2gs/cugo74Dw954UEsQM9+7pAdz3taDKmieUTCogyyDLOGviDg0GF6RXkF42WsPAs22SgUkkgj8oUKvuescKvBCVOoLY+EALl6VxMSG2F4fkQeJjXjbUpSQFDFsjH2m+6qzLcGNNfmkGX4hgVsUlZOFlIVqzDDk9M9sZpMsgmtDWmWTsRX5tjmyZHJjUaLmbfZUl10bIjOu1uVIr1zkmuMucnZtdIAJZlqIwkUDDj94axrUQcD6MTUAegjJp92OizsVpKXOIhy3HJiN8TKnlj4t+3OKmSFYyPDQOQNdPnCO0rGJzoaD7PF0FB6beXDZ1HzdBUm9FBzsG2mwxVpViOMoThGdSdKOIVnUFAl8L00z19YV0IImzjoX15boXesDmzcz+kDYSF+LLz89Ykn+IFy2rnN9kGhhFmtfTSp0zBieVay4A8or2AA8RJ12QSQAEkFy5xCuhYdftAkINkzmUTk59q+0ObaoKSX4b6vAErMqxU30G8R0Z/iDN+kMYbLtRyO1zXXSCJV5qTXEaZOdmkU4WzsXjtSCRRhXXhWHbCkXcm81MolZz27ifYB98WHZ68VTVKdy2ZfLYPWMpMXoMh56lt0XPZCarEpKRTNSt+8+UaQbtEtaNhDR1DR1GQ0KHhoAGho6hoAOTDR0YaGA0KHhQDPNbqtUmUrGp3YbfXSrRpru7m0TimVnR1MovQVwqUSB5UG2AkXTLSXSls8ossCUE4EqCw4CsR/i/wDzTnHmrKjpQXPuYd4JarTLS4JrLGp3qO0wrdcE8ECzTrOpLVeUKqz8LPTnpAIB3k7Wruq8MpStBX50hecdk4uS3azLvO4uFcwU5wLMuy1pWlKk2Elb/S5ptfjmIZYUdGO4Plx3xDMsK/w6qpV3BY4i5AKS2QyilmTEBXxd0+qTKswY0KFBJLAUKcVTUUbURTrs8yUl1oIFCoVIDh0vXUaGNdZbM6VibMX4mqG2FyaVyAgeTclnAGLFMAH0NhxUZioEHZC5p90NqPoyTFgogGlAGYDdoDBEmzrVKMzu1d0D9VAHcBicmctzgxNwkp+kvShPGoY7G6Re3JYSlAlEqCSQCFMpJBLqBS2dc30hJx+xKJUXdZJkxaWsRUhYLEFQSzZ4iDTnrBFgkJWtCJlhnSUPVbzCE7SRgBg5d3BEsypRmBz4yD4VF3BSEsQM9dmyDJN42hIYlxgIH4ZdwCEucReoByrtjTnEbSAU3NKM8SRZ7TgWr96ywij1Ligpkdoga8brlShiVZLVhxYQRrmQQHyIjSyb2tKw4nKRhSHdJDqILs5NHFOMcyr/AJwFRiOZxSwrPez6wPJBEtJGNRMsyST+zWt9+nnSHmzLAB4p8/MpI7sUIzBrnXONpOv2a4olNH8MsDMOHjr/ADkDClaCaJLhLuSAcin3heSA1RiCqwEJa0zQCT/7JL5Z14RIE2NJD2pfiqHkrqxI0O0eUaxdrkKqZTsGDy0nPTfE1rvaTMSlC5CVJTkFSwckkPV6sYXkgOl9mMwWH6f2o85Mz7wrQmx5G14WALdxMyIBHkQY1qLNYlIK/wBmlMlwxSATR8uflA9rl2NZSVWZBdID4ADhS6RuySE5aRXKAqRkZEgJUUuDUkE0dIJAzy2tviPGU4mrtP2+axuplskAFIlZBk0chzUB3G3rHajZACjugxGQSMj4tG0MRcfsKX2eZy1/mUW1ar1akW9zOZiCFBIcfUTWo/lO2NSuyWFSW7og8AfmQjmVZbIKjG4YhkpAB9WeHzj9hSABbZgomfKOTBJU+eX7sdPWITNtJYCan/7FBzWj4co0sy7LF3AKUqQWDqS2LPDlShMVi7DJc4Z6wNBg/XT3hvJXTLXD2Vc2ZaRlPDDbNY02ho7xz2T/AOpXi1ZSCBzdyOUdzbAG8MwrLhiUtSr66lukQLu8fxB4Xm/YVAU/9tSqkyYtOYKSC4Z8gHAMQrviaW/EmJp4nWk1/lcinF47tV1ATT4j4SGcl/DQabohF0BqlwCA+x3bTcYryomojLvidhBTNUWUQXKQaszJxORnXKsQyr6tCnaYqhHPPfugy19nRLIBILkiheoZ/wAu+If8sR/fp7w/IkFREi024h3m/OcKF/liN3QfaFD8i+wqBbzbcElgx28PeCRawrxh2U5DhiznMOWjM3lbEINMR3gU/WJOz08rXMUPpLda/rHFx+FnRmhGPRpEzvjR13u+Li5uycycAtau7QcnDqI3DQbz0jU2Ls1Z5VQkrUNV16Bm8oI4pM51Z5+J2+O1z6JqMv8AsY29q7LSJjnCUE/wFh/pNOkZm+uza5IKknGjUgVHEbN4glilFA7Kwzd4hd/vECLUEhyWG0xWWq+0hwkE7CQw47YyjGUuhJsvVT94iWzTTiTUZj1jBImTLQosshhiJJZIGT04tQE1j0PsLdibSPx50sKBoJSqrbVyAE+fKNngkqKpkAm8I7mFSfqDHNiCD5iPTLHc8iSHly0g/wAR8SuprAV7IQsMuWJg35jgcxDeBpW2NJs897/h85Qu/wB0X149nBhKpTvqgl/9J9jGaw6AZxhNSj2S7ROme8SzptR/Sn/iIFm4UFlrQhRyClgHo79YsLsuebaFsgFg2JRokUpXWmggqfVBsHE+kdd7G0u/sfJQxWTMOrnCnoK9TB9ruKQpIHdIAGwYT1DGNVgnQ9nnKp26GNpNMqUHV/eNPbuxqC5lLUk7FEkcHzHnGUtllVJUULBCht2bQdkZThOPZLbRILTwpEs2aMWmQ/4iK8zBEspZWoBIJUWAAGwNEqToOQT3w3Qu8jSXP2WNFTSD/KMue2L60XQhacKkpIGQpThSkbRxSaLo87VaAAoksAHPCBLBe8maSJa0k5MXHRxG1vLschaFhLh0thNRtoc48ztvZ6bY0ptCEOtCpgmJBdgw7uZhfJ8T8tIpxjCuft0i4wtM1Vms8xS8KUEkZhsuJ0jSS7kloSxAUrUkegjNdhu2BTZ2tZwYVAFSnq7DEpgyXL7nMb5ZChiSXB2Vi1jSElTM9ffZ4hPeSRi1UnXin7Rme+IBThqSPJxlzj1FMwJQ5YMKvpHknaTt6TMHcy+8QSRiALkgsAKV2jiIJ4r2hcbJp9pEsjvChJ2KUAejvHHf7hyy6iKi8uz06ctM2ePCtmSSzOkkhRGRHtFjYpCZaAgEkDdXyjB8XG4uxzhxRN326HjhknbCiLZkYZctc5YTU+g38I9J7CXMkzAlhgljERtVpi26nlGHu1AlNWupj1XsVKaWVH8xeuwBh7x0R+UkvR1ZoPTZrkqrHUzKBkribE4jpbozUbA+/KDWohp88dYJmSMQirtchWTGnnERk06ZcoqrR5Z26sypVpIf8MjHLAybUcQX5NGNm25WKn07I9i7U3aLTJKG8TFUs7FNk+xTMeWyPG7XIYiNY1VIyo0fZKxftMyZJb6pRUDvSpLdSYMm3fPu+UJssEFZWmZTF3eFQwqSneHqdeMTf4NJJtsz+WUT/vTHqJuBJUrxrY1IelfyseA6Rz5/IpR4K97/AIaQapplV2B7UqtMoJWCC5HiOmhjSW5NaRV3pc6USAiQRKXi8MwAFQLuX2g5MadIsLCpa0AzE4V7It7JJZn0mmWUYK+u0ZE0Is9l7xanxFGFJFQC5IbM5mNP2qty0SSmX9avCFM7UqrlAVhkpRIR4UqVhqTmpTVJObk1iZJ1rsar2YK7uycybaFGeSVEucTlsjQg8TwjWq7cosc39l7olKGTiepOTnSsdXHbVTbSpRDAILJfLIZ9YXbbs1jSJ8tOJRbGK8AqkTim3C2PkpP9G1uy9EzAC7E6GC7TMYUqdI8eueRbLParNIlhgvxzFLc4ioDFiz+kJAps3x67ajhTm+kaRmpRuPRLjTplei1TMy3SBr2sKbQgJWwP5VgZbQ2vB4NSPCVFmAMUPaDtIZVnmGWASEYgkliTkwhXapg0mZG9rPLs8wpmTkO9D4q8gC0aTsjZUg4vqJ1FQ26PO7VZpttmS5ypakpWSADtDDSoFSQ+eEx6X2TsvdqKB+UVJ2mM4Y4XcRcFHZsgvKJCRA5W8O8dIibOKm03JLK1LNcWY0zB9vMxYTJ2E1iCfawRyjLLCE6Ul0XFtdGbt9jllXd92hSWHhIp9TvxdjF3dNjTLThSSRv9IyPaC34JgbMJc9SYM/8ALBLlImJT3jliz0ADksA54CK0Lb0XHaaSFSVIJISQHalM25x5xYFCUoYUBksyRTLYdIvL/wC1xCMClSphWfCEBQKWqVHMUG3hFB3hGfJ/nxo5/wAiWkiJ3EOtt7lYw4EpS+KgLks2ZO6K132iO+9PPKIxOOuewRyRVaRnKTk9nZBEKOpaiQ9POFFhoyU20+FR2AmPaOzZazSnzKAeof3j5/M50kbae/tHvFyT8SJTZFCSOgjuhHijryy5M0eKgEcd4xjkgvEainUwNiiHWea0ElIUIqBaEAs7Rle3naedZxLElTFQLEN76Q0DZqrxsL5fUC/HjvjwztfZjLtUxLN48TH+bxe8em9hu2qrSlKbUBiVRKwGdhkoZA74ue09yWa1JHey8Sh9KwcKgNx1G4uIpOuyGr6Mh/g7YwmVPnkeJa8A/pQHpxK/9semImeHjWMbcljlWSV3CVrYqUp1MS5qagADTSDOz1oQO8UlZUjR3zq+cTKQ0i0vqdhQ+oLgcKnyeLO61Y0uMoyN8WoryNdnKM5aO0Ily5YVNdKZZCpeJaSVYjUFOoGFnowMTGVjlHZs+1iikPodeL/YRBPYSSU6JBB3Nn5CPOldoTMWyMQlYSwUpSvESC7mgNPXbGguq+QZExJP0oPTP5xhuWw46C+y80d8quYI/wBwMbaYgrSUuz0DeseZdjpheUonNSj6/aNpeF5+JEpJZSyAdyTmeMZxSkpR9WyIugqVdfd4lg41JSSh3zAJAzy0bfFv3gXLSSGcAsdC2URWZecSqDITsYczpF44RhHjHocm3sxXbS32j91IPd5fiFLgGrPoMvOMzMltLR3q+8XLIcg0Jdy3Xyja9oLUEpWFNk50L6R5vOtQUo4cny2boqhNm6uS2pnB8OEA0BViz1+e8aGxMCTqQH5f3jzfs5bymYJf8Sc9/wAeNZZLUUrDuxLH5xiMcY448Y9FO3tmwQuITMcxVm3tTLZvieROFCTxjWxVsKxBRJMVt6WkgECkT2m0pS7axUWubiprsjKcjWCMjfNpcrJLnLyBbzjMy71mpSZaFKSCpxhbOg2bour8AKltliI6U9opZdjCS7VZ6mHTZk2FSbkWlHermeF/EEqLk1+rwiDE2oH2ia77aFSFoVqKcRl1FI4lpSBn182jD8hbRjO2yMEPRzSGlLZyR1iXLSBpqzppm/Okc6RFE5UNphRAQTUnzhRQGTuGyha6/Skcaqp949I7J28izAKLGUyFbmcPwYCMfcFmKJKDqvxvtfIdG5mNb2LsdZqVVCkpxAl61Dl/lI7OfyaN7tmwk21OHFicttii/wA+Bmd2HZ2xPrFBe0ldnnYEzfCsOE+IlI2faKyRIWSRiqFcIbjZopUbK1marwpc7D9zAFtuabPCQoYlS8TbwxGHjl0iaz220DClMvHiTRqvz0YxCjtLNkzBKnoCVFQYhQOZ1AeIa1QJozVmuifZFoJZIUTgGEBVD9Siz7uUezXb45KFKLqwDqQ5jIXg06ehv4QH5kmIb4vKdZZsoIUk2cgJUCapVk4jT1sldlvPmIcpUxNehLF4z1uvkWdUySEVADNqCxB6QVZ5pWJs5iQMhxrTf94F7VIVgQsJGJ/GQA4S30uRUZQmtAnsnu62GYCopLMQC+vGMveiR3qycsxz+GNn2fvBBwpLOkeIERnO2VolzJuKWAAS1NWGcRFUXJ3szi5zDZX2juXPJThT9SqDmaRzOYOIku6hxjPCWhvSslypGhsQMsow5JYP83wfcdt721kqrVRHIMPKKRFpLhKg1KvrllBNg/DtMman6Zi+7UNilBgeBz6xjgbtpmMH6N1et7qlJDKCUlTKUQ4Awn3aKmX25KZiJQInJbxTAkgJLUALMos5LZAQu0djURUBUtbYgQ7fzRk0dmZmMJlTFBG2rDbkc46f2bJ6oJ7R29apqgCa1IOfA8q84z1ld3O2Lm97OsTAKlKABvJ1J2nfFaE4X35eUK7IaOSopXiFDmI0P/kJCUkkFmfgGz5xlLQlbjfnFjdcjFiCg4KSG3QDRrf83RMSK7945xYIvINjL4NSNOMeQyrVOkKWGKkS1MX0ByfYDHrvZJMubYpJaik4jXVy4O0PpFNDshvK+EhPhGIj7xFItC1y1LAY4S23LSKW/LwTZ5q5cpAIGZO3NgNgiy7M25CiDMHiIqHo2VIzatlqVKikNlWpSUkGpAfic4HvpLTFtkAw5AD2jd2qwoKwpJwoABd3L7BHn17AoYVckmuZByJ4xokRI6ulBI4B+ukHy5OTnN+v2qYHsKxhrqP7wSs1DZnp8zji/Ib50c8uxpqSKaeURB6sOHSCJ5o9dRu4dYjlnM0LU1jHYqIijaADwhRMucQcgecKLGVsqX3aUgsWy2ACgi87M2zCpY2gV4OP+0ZJU/FmS+zlVzFpcM5QmpZ2V4fcc3EbxVSTZa0w/tTawhffB3Zg8VFw3iVrJOoJ6GsWPbLDMk+FiQtuDDL1iiuKYe6YfxFv0MbyfFWU2ai3dpkpshkICgsu6hQAO5Y5kN6mMELQVqYbYKvmctg4YKJfbT55RFddnbxGGkqsqzX3DeaxMSVGoZJJ36x6H+xpmJZaUkHNw5PDOPLLMyUlRNWJ3UyeNZ/hj2rFoC5agQuWkKA3ZFjsy4QoSu/0SnbNDfd3BNjtHd+AmWtSQ35sJI9BGbst4CcllUbZXgC20ERpL77VWZOKUslS8LqSgFRANPE1BzjCdnJ6PHhxYMWHxCtBQKbVtkEnaL6ZS2a8ZibStCmCmKXfPYDyjm0WhvESwGe3pBHaywy5SkTkGhUQeJBb3jL26094oAGqlV2nX1hpfRNhcicZh4mLyxKwqbYG8wfaA7vs2BLmCJSKDfnVtKj06Rnm1H+kzegmfMFagklztc/D1ieVaUiWFE/u58pZB2YqnoRFcpIUVVPFndzX+8GWCXiRNlEOVsxbVyz+UY4tSIh2el2+0/hKwGoBbWrR5/dl5qlE4lFVah6vGls9o7xJajgHkQI8y7ShSLSRUAl+OUddWa2bOZa8eJR/NFTOzqWAisuy3rKTR8OZ+Zx1abUMOOo3ewhBYTbF4jhGf6RaWOYQFYUuMIBOMJIBzLkEaaxQ3RJLGYo1MWciVMAcKUgs7pI1qA3BoTddheyCzWgGdNUH+kJYlBdi2aaEZRteyNrAk4AAMBIYZBzi9SYw91yjimY88QGmgzpxi/uSaEqUQdHIOoBd+hjLklkohP5kXbdYTMSpIfEG5iM7NmTJRJdm1GUbbtDd6ZssTEhyCDTTaekZybKExJSpzirXqNaB9Ic58aKlKmEWDtOkJAmFWIfmTUKH8wOvymtJarw7+cpQfAGAq+X6+0VtosZSweuIgbCnRQr8rnFjd1nwUGZjVVVjci3siPCKVfyieRMOZ2kD7xBMmHEc1fqNK74adOwksKA0Lg13V2P1jhlcnZg1ewoEOp+A4k5+UdSCwLMf7tzygCQ7DYS5J+bSI6VMGItQAMx2a08oSQBJUNXz3wo5/ak6gvqzfeGitlGWkTiohTN+p84urHNKClZOFji3lvaKhFoQhnDbPMPnES72cgfrRtd8buLb0iiysl61IKgyqGj7wfKObtX+GkEkZ9Hil7vCVF6D45+axLJt8tMsBy9Wfi+QyjXLFyWhsIvtY8CcT5l91B94NnzUoZIGkZedaypTn5r7xoe7ezpW/iwfqH8usVGPGKQLRPZraky1VH1KHIEgeVIokTV2ZfeyVlKqsRQgbDA4krCWSCQ+dc+PnziKdKWwBqS9NnGCEOLbvsETC+pqlKUT4l/UtvF/qzD68IuezttWBNlhTO0w8MlH0HOM9Ks7VL/OUaXsRJHfqL4vwlDKjkpAG3y0MVOuLKT2BXveCpiMzhCvC+dHrwrAd0gGegHJ/Nj+kWfbC7CiZjSPCRQDKhLtwins1jUVJWVMxByLgZg8Ts2Q4tUJ9l9Ot1G0dnZhmxzhTr6QKCuR6UibtrdirOEE5TA4DUBNa7VMTwjHYoh41PbFJGqN8oCQE7fLf81i2uu3hS0MQ703O1YwSVwfck0mfJSNZqB1UB7xLwL0Kj2BJTJM0LUAO9OF9hSFsP8AV5RkO3KErQib+YLwuDpWjfMoue3qwpKJspTpS6VtXCoZE9G5R52bWVKwmgzbTdrx8oqNtmjWi6uaWAgln8WLkKN82wbMsqSo5AO/Nv7xmZd6mX4dEuRxMTWG3qmJmocuRiTyJcdD5RmsUvI5Poz9l0qemkpIzLcAM/eLJE51JSVUdjvLhiPSMD35SXBrE8y9lt/MFODvhzxuUkx+zb2uyhC11oajmA/p5iIbntaO+IJqUEjQUFX6PyiitV6TJ+CpSGqR5D1gS7bQU2lAFU94EnOqVHCX5EtEeK5Nir5G8l3l3YwLPhwtTeHc74yVovsOwTTcdwHOLjtzZhJAY+EnDsrhJJz3ekYLvY0jjUlbLyU2adVpSvCRoDTpEVjtrTMRyKT6/wB+kV1xVnJ8+Ed3qnDMDBmD+Z9BD4fHiR6NVKnOQ1ajqI4FS3r1+8Z6z3sUsTpF2i1BQChrX7escU8cokUGJIJruaIl0BYuTtr8yhpgLYcIBIDfNPqERSkKUXfaf7c3iVYB6UIYOpjqM4UBJUWqz8ftCh2x0ZKYST4i8PZUJxAka68vsYtJd20c/wBx8BHWJLPYk4qHLPhVvUR2eaI+Q67ImYlhRNNtSzkwIOz2QGeIDOgBOZi4xPUfN/pEyVpH2G+nwRj55ehcmZ+ZdJx+JgkHT5wHACL2XLBQdjUoGqKHPKhiZdmxOl666+vOJLNIZDKY1OWrCnKpPOJlkb7CyjnJAAHRmauvE+/OBbTJ8IFRQkkuxGIgAtnTR+UaIkOBs2tt3coCmCoau/idNkVHJQ0yj/ZydtNNWixuqUUAscILYsJO9szxiwlITsDgZ55Za1jq2WLGAxYs9MndtIfm5aGpbKq2y1ks1KMASW2vU7QeRiS7rBhnSUn6cYUrgVB/TjTfFt3QQK5sQo73enPXdzMUuUAKjMUagFWbhQ+sPy0HLZP/AIlXmJwCAPoWcsnFOlT0EYSdZyGcN9/nrG1t1nRMQU4WqDU60aBLTYQpOVGoBppmdYpZ4rocpIyPd1iaSooUlQ0qniDQ9Ys5Vzku5G7zo3AecWVmu4JAclw/rTyIipZ4onkaf/D5KpsucqccSXwpDULZvtqR0MYXtTdakWmcWoFU4FmI3MRGjsdrny0qTJokZ0B3xQ3jbJ01RKs/pJbfmN2UOE29mj6RRJlk+sXXZKUP2gE5JSoknhh94hm3eoFhqz8D4iT0hXdOMoLI+pTJchw1VHm4TGqkmSSdopSUzAENhZw2tYqGcwROmqJGIu2UPJlYi23584Q3oTI0qKavlGl7PmWuchUxgUFK1cBV+JZucV8m6yS6gwryBP2i4sNhGIEUBLHqDkekc+ScRWWvbSdKtElkqYpWlQJ/mdBoeIMYmZdKhipV/D11HONhOsQVTNulDr80iWZISCaVJxF+G7ZGX+jitDlK3ZnLuupScSnYpwjjUlUBW9K1rYij4U00GZ9D1jWz1ULDTZ1iIygH4bNozfgqEvyJe0TyM7LuoKNMQDCpFduWmgiJClILZbt2ntGoMkADRwwpvceUBT7GFVDO9X/pb5whRz29isGs17lIGLc/L40GSreSHSN1NprAqLpVQs4eu4U57Ys7NIZ0irV2ufaJlOHoAdVtRtT0P3hQWi56ZoG4gGFBcAorVoKqAnbw3dPeI5cgg1GdG9uO3jroZJFCKly2sS2iWaAlhWr02/pyhWDBpSmB5cdtN9IkQnxJPMgtnmx3frEaVCpzWXy4EgfN0FSbO4KnOidOZ3xPQkdILBzorIx1aF+EAn8zdT86dGQhIDmrsdnE7zECqqI0xe9DCAjSKijg8txeJUKCfj7hz1iVU3I7sq5beEKbJFGDOx6EE8y/nBbYA5mOaF3Onl7Ug+yzHGVATVsjx4QBZ0UxgE65ZbA/MDnFmmao5igBLF2FAGrlDY0QTLHn4mqXrp7VhhLCUhIBISNRty83jtSiuvQb84lSxHxqac69TCbdCbAUpehybTXOHYAD5U/BHcyYATtyLHy9jESEHDtc/ZtMvvCAlRJFW+F6wu6ZgY6MkpcvQaeR+8GS5horP44h0IDQjC7OGVn80z+GIJsgUJYElt5JAfhkDzg9TUAypvDB38ogWtJrqKD06faCx2CybPiLMQAM9j6/N8DTrvSpglLl9NtMyxzDcN8HWpLhwXwg5Abtu54ikqxKfM6jdlX56RpF1tAVcy6yzkYi+FmYcByeJLDYsBKls4FM9Rsamoi7moNTQgB22EjiRp5xxNCMjn8cdGinlk9Mr+gYtQxDblX7wQgJS9GOw+oPP40dzLMmhwvoMLPv9n5Q0+UDXEBRj6UG3I9eEQ6fQUgiZaM886/Y0+ViCRMUXJGvrlU7o7xZVc5020H6/eIO/AOENSmrBs3iUhBNnBKmegev2jtS05an+1ekMhLpoWJDBxU/asDWiUXBJApWtaZUHvCoGTmYM9R7ZDyjmYzth0D8d5iNZoXdjmR4hp1O6HM6lCHOZqTv3V5ZwJAidVAQNeGT/oPmXMycAFNm+74a15RAicSGpXUbMjpviHuSVEkb3+cusCSA7FqUdSdOlD6QojnS1gtjAoKbKCFF0gokSMv6vaCZ4y/p/wCsKFECZEgeI/1ewgkfuvn8sKFAMitgZm2/aIUfSOB94eFD9COZOY5wdhBCXA+JMKFDGju7Mh/UPQ/aBZpoeUKFDK9A1gUWPAe0FP4TyPNs+MKFGfshAresGStOfomFChobIJR8A4H/AIwQg1Pz8sKFA+xAoV9XL1EAP9Xz88KFDiSSq+hH9XvBdnPhPEehhQoGMmthz/qHrFdOPi6+gEKFFIr2Wcr6RwHtDqzSNHy0yMKFCZTI5hqBvHoYq5Z8av8A4+ZU8KFGi6Ey6UaI/pT6qgWafxOntChRk+wI5+RGmzkIhsuzTEf+sKFFLoaC7QGVKbUez+sTkZfPyv6woUQ+wYCIUKFAI//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7095" y="2326105"/>
            <a:ext cx="3978442" cy="2983832"/>
          </a:xfrm>
          <a:prstGeom prst="rect">
            <a:avLst/>
          </a:prstGeom>
        </p:spPr>
      </p:pic>
    </p:spTree>
    <p:extLst>
      <p:ext uri="{BB962C8B-B14F-4D97-AF65-F5344CB8AC3E}">
        <p14:creationId xmlns:p14="http://schemas.microsoft.com/office/powerpoint/2010/main" val="1105895228"/>
      </p:ext>
    </p:extLst>
  </p:cSld>
  <p:clrMapOvr>
    <a:masterClrMapping/>
  </p:clrMapOvr>
  <mc:AlternateContent xmlns:mc="http://schemas.openxmlformats.org/markup-compatibility/2006" xmlns:p14="http://schemas.microsoft.com/office/powerpoint/2010/main">
    <mc:Choice Requires="p14">
      <p:transition spd="slow" p14:dur="225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97" y="252217"/>
            <a:ext cx="8534400" cy="1507067"/>
          </a:xfrm>
        </p:spPr>
        <p:txBody>
          <a:bodyPr/>
          <a:lstStyle/>
          <a:p>
            <a:r>
              <a:rPr lang="en-US" dirty="0" smtClean="0"/>
              <a:t>Example of a Cloning Company</a:t>
            </a:r>
            <a:endParaRPr lang="en-US" dirty="0"/>
          </a:p>
        </p:txBody>
      </p:sp>
      <p:sp>
        <p:nvSpPr>
          <p:cNvPr id="4" name="TextBox 3"/>
          <p:cNvSpPr txBox="1"/>
          <p:nvPr/>
        </p:nvSpPr>
        <p:spPr>
          <a:xfrm>
            <a:off x="593558" y="2342147"/>
            <a:ext cx="7170821" cy="1477328"/>
          </a:xfrm>
          <a:prstGeom prst="rect">
            <a:avLst/>
          </a:prstGeom>
          <a:noFill/>
        </p:spPr>
        <p:txBody>
          <a:bodyPr wrap="square" rtlCol="0">
            <a:spAutoFit/>
          </a:bodyPr>
          <a:lstStyle/>
          <a:p>
            <a:r>
              <a:rPr lang="en-US" dirty="0" smtClean="0">
                <a:solidFill>
                  <a:prstClr val="white"/>
                </a:solidFill>
              </a:rPr>
              <a:t>This is My Friend Again, a dog cloning company. You can pay a cost of $100,000 to clone your dog, dead or alive (varies if dog is already dead. It can take from 6 months to an entire year to clone your dog, and the cloning takes place in </a:t>
            </a:r>
            <a:r>
              <a:rPr lang="en-US" dirty="0"/>
              <a:t>Seoul </a:t>
            </a:r>
            <a:r>
              <a:rPr lang="en-US" dirty="0" smtClean="0"/>
              <a:t>Korea. </a:t>
            </a:r>
            <a:endParaRPr lang="en-US" dirty="0" smtClean="0">
              <a:solidFill>
                <a:prstClr val="white"/>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5953" y="3819475"/>
            <a:ext cx="7086672" cy="2549973"/>
          </a:xfrm>
          <a:prstGeom prst="rect">
            <a:avLst/>
          </a:prstGeom>
        </p:spPr>
      </p:pic>
    </p:spTree>
    <p:extLst>
      <p:ext uri="{BB962C8B-B14F-4D97-AF65-F5344CB8AC3E}">
        <p14:creationId xmlns:p14="http://schemas.microsoft.com/office/powerpoint/2010/main" val="2813646640"/>
      </p:ext>
    </p:extLst>
  </p:cSld>
  <p:clrMapOvr>
    <a:masterClrMapping/>
  </p:clrMapOvr>
  <mc:AlternateContent xmlns:mc="http://schemas.openxmlformats.org/markup-compatibility/2006" xmlns:p14="http://schemas.microsoft.com/office/powerpoint/2010/main">
    <mc:Choice Requires="p14">
      <p:transition spd="slow" p14:dur="225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97" y="252217"/>
            <a:ext cx="8534400" cy="1507067"/>
          </a:xfrm>
        </p:spPr>
        <p:txBody>
          <a:bodyPr/>
          <a:lstStyle/>
          <a:p>
            <a:r>
              <a:rPr lang="en-US" dirty="0" smtClean="0"/>
              <a:t>Pros of Cloning</a:t>
            </a:r>
            <a:endParaRPr lang="en-US" dirty="0"/>
          </a:p>
        </p:txBody>
      </p:sp>
      <p:sp>
        <p:nvSpPr>
          <p:cNvPr id="4" name="TextBox 3"/>
          <p:cNvSpPr txBox="1"/>
          <p:nvPr/>
        </p:nvSpPr>
        <p:spPr>
          <a:xfrm>
            <a:off x="545431" y="2053389"/>
            <a:ext cx="7170821" cy="4247317"/>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prstClr val="white"/>
                </a:solidFill>
              </a:rPr>
              <a:t>If the sperm of a parent is sterile, and cannot have children, you can still clone a sample of DNA of the female parent, and have a child as if it was naturally born.</a:t>
            </a:r>
          </a:p>
          <a:p>
            <a:pPr marL="285750" indent="-285750">
              <a:buFont typeface="Arial" panose="020B0604020202020204" pitchFamily="34" charset="0"/>
              <a:buChar char="•"/>
            </a:pPr>
            <a:endParaRPr lang="en-US" dirty="0">
              <a:solidFill>
                <a:prstClr val="white"/>
              </a:solidFill>
            </a:endParaRPr>
          </a:p>
          <a:p>
            <a:pPr marL="285750" indent="-285750">
              <a:buFont typeface="Arial" panose="020B0604020202020204" pitchFamily="34" charset="0"/>
              <a:buChar char="•"/>
            </a:pPr>
            <a:r>
              <a:rPr lang="en-US" dirty="0" smtClean="0">
                <a:solidFill>
                  <a:prstClr val="white"/>
                </a:solidFill>
              </a:rPr>
              <a:t>One can clone the DNA of an endangered species to produce more of that kind.</a:t>
            </a:r>
          </a:p>
          <a:p>
            <a:pPr marL="285750" indent="-285750">
              <a:buFont typeface="Arial" panose="020B0604020202020204" pitchFamily="34" charset="0"/>
              <a:buChar char="•"/>
            </a:pPr>
            <a:endParaRPr lang="en-US" dirty="0">
              <a:solidFill>
                <a:prstClr val="white"/>
              </a:solidFill>
            </a:endParaRPr>
          </a:p>
          <a:p>
            <a:pPr marL="285750" indent="-285750">
              <a:buFont typeface="Arial" panose="020B0604020202020204" pitchFamily="34" charset="0"/>
              <a:buChar char="•"/>
            </a:pPr>
            <a:r>
              <a:rPr lang="en-US" dirty="0" smtClean="0">
                <a:solidFill>
                  <a:prstClr val="white"/>
                </a:solidFill>
              </a:rPr>
              <a:t>Same sex couples can have children without the need of a sperm donor.</a:t>
            </a:r>
          </a:p>
          <a:p>
            <a:pPr marL="285750" indent="-285750">
              <a:buFont typeface="Arial" panose="020B0604020202020204" pitchFamily="34" charset="0"/>
              <a:buChar char="•"/>
            </a:pPr>
            <a:endParaRPr lang="en-US" dirty="0">
              <a:solidFill>
                <a:prstClr val="white"/>
              </a:solidFill>
            </a:endParaRPr>
          </a:p>
          <a:p>
            <a:pPr marL="285750" indent="-285750">
              <a:buFont typeface="Arial" panose="020B0604020202020204" pitchFamily="34" charset="0"/>
              <a:buChar char="•"/>
            </a:pPr>
            <a:r>
              <a:rPr lang="en-US" dirty="0">
                <a:solidFill>
                  <a:prstClr val="white"/>
                </a:solidFill>
              </a:rPr>
              <a:t>Cloning can possibly be used to replace certain organs in one’s body, and will be recognized as such.</a:t>
            </a:r>
          </a:p>
          <a:p>
            <a:pPr marL="285750" indent="-285750">
              <a:buFont typeface="Arial" panose="020B0604020202020204" pitchFamily="34" charset="0"/>
              <a:buChar char="•"/>
            </a:pPr>
            <a:endParaRPr lang="en-US" dirty="0" smtClean="0">
              <a:solidFill>
                <a:prstClr val="white"/>
              </a:solidFill>
            </a:endParaRPr>
          </a:p>
          <a:p>
            <a:endParaRPr lang="en-US" dirty="0">
              <a:solidFill>
                <a:prstClr val="white"/>
              </a:solidFill>
            </a:endParaRPr>
          </a:p>
          <a:p>
            <a:endParaRPr lang="en-US" dirty="0">
              <a:solidFill>
                <a:prstClr val="white"/>
              </a:solidFill>
            </a:endParaRPr>
          </a:p>
        </p:txBody>
      </p:sp>
    </p:spTree>
    <p:extLst>
      <p:ext uri="{BB962C8B-B14F-4D97-AF65-F5344CB8AC3E}">
        <p14:creationId xmlns:p14="http://schemas.microsoft.com/office/powerpoint/2010/main" val="1294856075"/>
      </p:ext>
    </p:extLst>
  </p:cSld>
  <p:clrMapOvr>
    <a:masterClrMapping/>
  </p:clrMapOvr>
  <mc:AlternateContent xmlns:mc="http://schemas.openxmlformats.org/markup-compatibility/2006" xmlns:p14="http://schemas.microsoft.com/office/powerpoint/2010/main">
    <mc:Choice Requires="p14">
      <p:transition spd="slow" p14:dur="225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500"/>
                                        <p:tgtEl>
                                          <p:spTgt spid="4">
                                            <p:txEl>
                                              <p:pRg st="2" end="2"/>
                                            </p:txEl>
                                          </p:spTgt>
                                        </p:tgtEl>
                                      </p:cBhvr>
                                    </p:animEffect>
                                    <p:anim calcmode="lin" valueType="num">
                                      <p:cBhvr>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anim calcmode="lin" valueType="num">
                                      <p:cBhvr>
                                        <p:cTn id="2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500"/>
                                        <p:tgtEl>
                                          <p:spTgt spid="4">
                                            <p:txEl>
                                              <p:pRg st="6" end="6"/>
                                            </p:txEl>
                                          </p:spTgt>
                                        </p:tgtEl>
                                      </p:cBhvr>
                                    </p:animEffect>
                                    <p:anim calcmode="lin" valueType="num">
                                      <p:cBhvr>
                                        <p:cTn id="2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5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97" y="252217"/>
            <a:ext cx="8534400" cy="1507067"/>
          </a:xfrm>
        </p:spPr>
        <p:txBody>
          <a:bodyPr/>
          <a:lstStyle/>
          <a:p>
            <a:r>
              <a:rPr lang="en-US" dirty="0" smtClean="0"/>
              <a:t>Cons of Cloning</a:t>
            </a:r>
            <a:endParaRPr lang="en-US" dirty="0"/>
          </a:p>
        </p:txBody>
      </p:sp>
      <p:sp>
        <p:nvSpPr>
          <p:cNvPr id="4" name="TextBox 3"/>
          <p:cNvSpPr txBox="1"/>
          <p:nvPr/>
        </p:nvSpPr>
        <p:spPr>
          <a:xfrm>
            <a:off x="545431" y="1759284"/>
            <a:ext cx="7170821" cy="3970318"/>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prstClr val="white"/>
                </a:solidFill>
              </a:rPr>
              <a:t>A clone will not be the identical copy of the original. The look of the clone will be more of a “twin”, and the clone will not act as the original, it will have it’s own personality.</a:t>
            </a:r>
          </a:p>
          <a:p>
            <a:pPr marL="285750" indent="-285750">
              <a:buFont typeface="Arial" panose="020B0604020202020204" pitchFamily="34" charset="0"/>
              <a:buChar char="•"/>
            </a:pPr>
            <a:endParaRPr lang="en-US" dirty="0">
              <a:solidFill>
                <a:prstClr val="white"/>
              </a:solidFill>
            </a:endParaRPr>
          </a:p>
          <a:p>
            <a:pPr marL="285750" indent="-285750">
              <a:buFont typeface="Arial" panose="020B0604020202020204" pitchFamily="34" charset="0"/>
              <a:buChar char="•"/>
            </a:pPr>
            <a:r>
              <a:rPr lang="en-US" dirty="0" smtClean="0">
                <a:solidFill>
                  <a:prstClr val="white"/>
                </a:solidFill>
              </a:rPr>
              <a:t>When attempting to clone, it will most likely not be accomplished the first time, due to genetic defects.</a:t>
            </a:r>
          </a:p>
          <a:p>
            <a:pPr marL="285750" indent="-285750">
              <a:buFont typeface="Arial" panose="020B0604020202020204" pitchFamily="34" charset="0"/>
              <a:buChar char="•"/>
            </a:pPr>
            <a:endParaRPr lang="en-US" dirty="0">
              <a:solidFill>
                <a:prstClr val="white"/>
              </a:solidFill>
            </a:endParaRPr>
          </a:p>
          <a:p>
            <a:pPr marL="285750" indent="-285750">
              <a:buFont typeface="Arial" panose="020B0604020202020204" pitchFamily="34" charset="0"/>
              <a:buChar char="•"/>
            </a:pPr>
            <a:r>
              <a:rPr lang="en-US" dirty="0" smtClean="0">
                <a:solidFill>
                  <a:prstClr val="white"/>
                </a:solidFill>
              </a:rPr>
              <a:t>Clones may be seen as less than human in the public compared to non-clones.</a:t>
            </a:r>
          </a:p>
          <a:p>
            <a:pPr marL="285750" indent="-285750">
              <a:buFont typeface="Arial" panose="020B0604020202020204" pitchFamily="34" charset="0"/>
              <a:buChar char="•"/>
            </a:pPr>
            <a:endParaRPr lang="en-US" dirty="0">
              <a:solidFill>
                <a:prstClr val="white"/>
              </a:solidFill>
            </a:endParaRPr>
          </a:p>
          <a:p>
            <a:pPr marL="285750" indent="-285750">
              <a:buFont typeface="Arial" panose="020B0604020202020204" pitchFamily="34" charset="0"/>
              <a:buChar char="•"/>
            </a:pPr>
            <a:r>
              <a:rPr lang="en-US" dirty="0" smtClean="0">
                <a:solidFill>
                  <a:prstClr val="white"/>
                </a:solidFill>
              </a:rPr>
              <a:t>Children may be living in a “shadow” of the original human he/she was created from.</a:t>
            </a:r>
          </a:p>
          <a:p>
            <a:pPr marL="285750" indent="-285750">
              <a:buFont typeface="Arial" panose="020B0604020202020204" pitchFamily="34" charset="0"/>
              <a:buChar char="•"/>
            </a:pPr>
            <a:endParaRPr lang="en-US" dirty="0">
              <a:solidFill>
                <a:prstClr val="white"/>
              </a:solidFill>
            </a:endParaRPr>
          </a:p>
          <a:p>
            <a:endParaRPr lang="en-US" dirty="0">
              <a:solidFill>
                <a:prstClr val="white"/>
              </a:solidFill>
            </a:endParaRPr>
          </a:p>
        </p:txBody>
      </p:sp>
    </p:spTree>
    <p:extLst>
      <p:ext uri="{BB962C8B-B14F-4D97-AF65-F5344CB8AC3E}">
        <p14:creationId xmlns:p14="http://schemas.microsoft.com/office/powerpoint/2010/main" val="1063978870"/>
      </p:ext>
    </p:extLst>
  </p:cSld>
  <p:clrMapOvr>
    <a:masterClrMapping/>
  </p:clrMapOvr>
  <mc:AlternateContent xmlns:mc="http://schemas.openxmlformats.org/markup-compatibility/2006" xmlns:p14="http://schemas.microsoft.com/office/powerpoint/2010/main">
    <mc:Choice Requires="p14">
      <p:transition spd="slow" p14:dur="225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500"/>
                                        <p:tgtEl>
                                          <p:spTgt spid="4">
                                            <p:txEl>
                                              <p:pRg st="2" end="2"/>
                                            </p:txEl>
                                          </p:spTgt>
                                        </p:tgtEl>
                                      </p:cBhvr>
                                    </p:animEffect>
                                    <p:anim calcmode="lin" valueType="num">
                                      <p:cBhvr>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anim calcmode="lin" valueType="num">
                                      <p:cBhvr>
                                        <p:cTn id="2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500"/>
                                        <p:tgtEl>
                                          <p:spTgt spid="4">
                                            <p:txEl>
                                              <p:pRg st="6" end="6"/>
                                            </p:txEl>
                                          </p:spTgt>
                                        </p:tgtEl>
                                      </p:cBhvr>
                                    </p:animEffect>
                                    <p:anim calcmode="lin" valueType="num">
                                      <p:cBhvr>
                                        <p:cTn id="2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5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docProps/app.xml><?xml version="1.0" encoding="utf-8"?>
<Properties xmlns="http://schemas.openxmlformats.org/officeDocument/2006/extended-properties" xmlns:vt="http://schemas.openxmlformats.org/officeDocument/2006/docPropsVTypes">
  <Template>Slice</Template>
  <TotalTime>311</TotalTime>
  <Words>625</Words>
  <Application>Microsoft Office PowerPoint</Application>
  <PresentationFormat>Widescreen</PresentationFormat>
  <Paragraphs>54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Century Gothic</vt:lpstr>
      <vt:lpstr>Wingdings</vt:lpstr>
      <vt:lpstr>Wingdings 3</vt:lpstr>
      <vt:lpstr>Slice</vt:lpstr>
      <vt:lpstr>Cloning</vt:lpstr>
      <vt:lpstr>What is cloning?</vt:lpstr>
      <vt:lpstr>How does Cloning work?</vt:lpstr>
      <vt:lpstr>First ever artificial embryo twinning</vt:lpstr>
      <vt:lpstr>Timeline of Cloning</vt:lpstr>
      <vt:lpstr>Who would use Cloning?</vt:lpstr>
      <vt:lpstr>Example of a Cloning Company</vt:lpstr>
      <vt:lpstr>Pros of Cloning</vt:lpstr>
      <vt:lpstr>Cons of Cloning</vt:lpstr>
      <vt:lpstr>People Promoting Cloning</vt:lpstr>
      <vt:lpstr>People demoting Cloning</vt:lpstr>
      <vt:lpstr>Future of Cloning</vt:lpstr>
      <vt:lpstr>Sources</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Cloning</dc:title>
  <dc:creator>9364429</dc:creator>
  <cp:lastModifiedBy>9364429</cp:lastModifiedBy>
  <cp:revision>35</cp:revision>
  <dcterms:created xsi:type="dcterms:W3CDTF">2014-11-04T14:44:22Z</dcterms:created>
  <dcterms:modified xsi:type="dcterms:W3CDTF">2014-11-12T15:35:15Z</dcterms:modified>
</cp:coreProperties>
</file>